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m4a" ContentType="audi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68" r:id="rId3"/>
    <p:sldId id="257" r:id="rId4"/>
    <p:sldId id="267" r:id="rId5"/>
    <p:sldId id="258" r:id="rId6"/>
    <p:sldId id="259" r:id="rId7"/>
    <p:sldId id="260" r:id="rId8"/>
    <p:sldId id="261" r:id="rId9"/>
    <p:sldId id="262" r:id="rId10"/>
    <p:sldId id="263" r:id="rId11"/>
    <p:sldId id="264" r:id="rId12"/>
    <p:sldId id="265" r:id="rId13"/>
    <p:sldId id="266" r:id="rId14"/>
    <p:sldId id="270" r:id="rId15"/>
    <p:sldId id="271" r:id="rId16"/>
    <p:sldId id="272" r:id="rId17"/>
    <p:sldId id="273" r:id="rId18"/>
    <p:sldId id="274" r:id="rId19"/>
    <p:sldId id="269"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3FA"/>
    <a:srgbClr val="B91801"/>
    <a:srgbClr val="0063FF"/>
    <a:srgbClr val="644900"/>
    <a:srgbClr val="B1FB61"/>
    <a:srgbClr val="2362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836" autoAdjust="0"/>
    <p:restoredTop sz="94660"/>
  </p:normalViewPr>
  <p:slideViewPr>
    <p:cSldViewPr snapToGrid="0">
      <p:cViewPr>
        <p:scale>
          <a:sx n="78" d="100"/>
          <a:sy n="78" d="100"/>
        </p:scale>
        <p:origin x="1464" y="8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26" Type="http://schemas.microsoft.com/office/2015/10/relationships/revisionInfo" Target="revisionInfo.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B4819F-CC65-2147-BE68-59A4A8FF7893}" type="datetimeFigureOut">
              <a:rPr lang="en-US" smtClean="0"/>
              <a:t>7/9/17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CD3B7F-EC37-DA4D-AD53-BDAB0EAF35F9}" type="slidenum">
              <a:rPr lang="en-US" smtClean="0"/>
              <a:t>‹#›</a:t>
            </a:fld>
            <a:endParaRPr lang="en-US"/>
          </a:p>
        </p:txBody>
      </p:sp>
    </p:spTree>
    <p:extLst>
      <p:ext uri="{BB962C8B-B14F-4D97-AF65-F5344CB8AC3E}">
        <p14:creationId xmlns:p14="http://schemas.microsoft.com/office/powerpoint/2010/main" val="1753989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7/9/17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7/9/17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7/9/17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7/9/17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7/9/17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7/9/17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7/9/17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7/9/17</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7/9/17</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4a"/><Relationship Id="rId4" Type="http://schemas.openxmlformats.org/officeDocument/2006/relationships/audio" Target="../media/media2.m4a"/><Relationship Id="rId5" Type="http://schemas.openxmlformats.org/officeDocument/2006/relationships/slideLayout" Target="../slideLayouts/slideLayout1.xml"/><Relationship Id="rId6" Type="http://schemas.openxmlformats.org/officeDocument/2006/relationships/image" Target="../media/image1.png"/><Relationship Id="rId7" Type="http://schemas.openxmlformats.org/officeDocument/2006/relationships/image" Target="../media/image2.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png"/><Relationship Id="rId5" Type="http://schemas.openxmlformats.org/officeDocument/2006/relationships/image" Target="../media/image8.png"/><Relationship Id="rId1" Type="http://schemas.microsoft.com/office/2007/relationships/media" Target="../media/media13.m4a"/><Relationship Id="rId2" Type="http://schemas.openxmlformats.org/officeDocument/2006/relationships/audio" Target="../media/media13.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png"/><Relationship Id="rId5" Type="http://schemas.openxmlformats.org/officeDocument/2006/relationships/image" Target="../media/image9.png"/><Relationship Id="rId1" Type="http://schemas.microsoft.com/office/2007/relationships/media" Target="../media/media14.m4a"/><Relationship Id="rId2" Type="http://schemas.openxmlformats.org/officeDocument/2006/relationships/audio" Target="../media/media14.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png"/><Relationship Id="rId1" Type="http://schemas.microsoft.com/office/2007/relationships/media" Target="../media/media15.m4a"/><Relationship Id="rId2" Type="http://schemas.openxmlformats.org/officeDocument/2006/relationships/audio" Target="../media/media15.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png"/><Relationship Id="rId1" Type="http://schemas.microsoft.com/office/2007/relationships/media" Target="../media/media16.m4a"/><Relationship Id="rId2" Type="http://schemas.openxmlformats.org/officeDocument/2006/relationships/audio" Target="../media/media16.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png"/><Relationship Id="rId1" Type="http://schemas.microsoft.com/office/2007/relationships/media" Target="../media/media17.m4a"/><Relationship Id="rId2" Type="http://schemas.openxmlformats.org/officeDocument/2006/relationships/audio" Target="../media/media17.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png"/><Relationship Id="rId1" Type="http://schemas.microsoft.com/office/2007/relationships/media" Target="../media/media18.m4a"/><Relationship Id="rId2" Type="http://schemas.openxmlformats.org/officeDocument/2006/relationships/audio" Target="../media/media18.m4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png"/><Relationship Id="rId1" Type="http://schemas.microsoft.com/office/2007/relationships/media" Target="../media/media19.m4a"/><Relationship Id="rId2" Type="http://schemas.openxmlformats.org/officeDocument/2006/relationships/audio" Target="../media/media19.m4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png"/><Relationship Id="rId1" Type="http://schemas.microsoft.com/office/2007/relationships/media" Target="../media/media20.m4a"/><Relationship Id="rId2" Type="http://schemas.openxmlformats.org/officeDocument/2006/relationships/audio" Target="../media/media20.m4a"/></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png"/><Relationship Id="rId1" Type="http://schemas.microsoft.com/office/2007/relationships/media" Target="../media/media21.m4a"/><Relationship Id="rId2" Type="http://schemas.openxmlformats.org/officeDocument/2006/relationships/audio" Target="../media/media21.m4a"/></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png"/><Relationship Id="rId1" Type="http://schemas.microsoft.com/office/2007/relationships/media" Target="../media/media22.m4a"/><Relationship Id="rId2" Type="http://schemas.openxmlformats.org/officeDocument/2006/relationships/audio" Target="../media/media22.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3.m4a"/><Relationship Id="rId2" Type="http://schemas.openxmlformats.org/officeDocument/2006/relationships/audio" Target="../media/media3.m4a"/></Relationships>
</file>

<file path=ppt/slides/_rels/slide3.xml.rels><?xml version="1.0" encoding="UTF-8" standalone="yes"?>
<Relationships xmlns="http://schemas.openxmlformats.org/package/2006/relationships"><Relationship Id="rId3" Type="http://schemas.microsoft.com/office/2007/relationships/media" Target="../media/media5.m4a"/><Relationship Id="rId4" Type="http://schemas.openxmlformats.org/officeDocument/2006/relationships/audio" Target="../media/media5.m4a"/><Relationship Id="rId5" Type="http://schemas.openxmlformats.org/officeDocument/2006/relationships/slideLayout" Target="../slideLayouts/slideLayout7.xml"/><Relationship Id="rId6" Type="http://schemas.openxmlformats.org/officeDocument/2006/relationships/image" Target="../media/image2.png"/><Relationship Id="rId1" Type="http://schemas.microsoft.com/office/2007/relationships/media" Target="../media/media4.m4a"/><Relationship Id="rId2" Type="http://schemas.openxmlformats.org/officeDocument/2006/relationships/audio" Target="../media/media4.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png"/><Relationship Id="rId5" Type="http://schemas.openxmlformats.org/officeDocument/2006/relationships/image" Target="../media/image3.png"/><Relationship Id="rId1" Type="http://schemas.microsoft.com/office/2007/relationships/media" Target="../media/media6.m4a"/><Relationship Id="rId2" Type="http://schemas.openxmlformats.org/officeDocument/2006/relationships/audio" Target="../media/media6.m4a"/></Relationships>
</file>

<file path=ppt/slides/_rels/slide5.xml.rels><?xml version="1.0" encoding="UTF-8" standalone="yes"?>
<Relationships xmlns="http://schemas.openxmlformats.org/package/2006/relationships"><Relationship Id="rId3" Type="http://schemas.microsoft.com/office/2007/relationships/media" Target="../media/media8.m4a"/><Relationship Id="rId4" Type="http://schemas.openxmlformats.org/officeDocument/2006/relationships/audio" Target="../media/media8.m4a"/><Relationship Id="rId5" Type="http://schemas.openxmlformats.org/officeDocument/2006/relationships/slideLayout" Target="../slideLayouts/slideLayout7.xml"/><Relationship Id="rId6" Type="http://schemas.openxmlformats.org/officeDocument/2006/relationships/image" Target="../media/image2.png"/><Relationship Id="rId1" Type="http://schemas.microsoft.com/office/2007/relationships/media" Target="../media/media7.m4a"/><Relationship Id="rId2" Type="http://schemas.openxmlformats.org/officeDocument/2006/relationships/audio" Target="../media/media7.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png"/><Relationship Id="rId5" Type="http://schemas.openxmlformats.org/officeDocument/2006/relationships/image" Target="../media/image4.png"/><Relationship Id="rId1" Type="http://schemas.microsoft.com/office/2007/relationships/media" Target="../media/media9.m4a"/><Relationship Id="rId2" Type="http://schemas.openxmlformats.org/officeDocument/2006/relationships/audio" Target="../media/media9.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png"/><Relationship Id="rId5" Type="http://schemas.openxmlformats.org/officeDocument/2006/relationships/image" Target="../media/image5.png"/><Relationship Id="rId1" Type="http://schemas.microsoft.com/office/2007/relationships/media" Target="../media/media10.m4a"/><Relationship Id="rId2" Type="http://schemas.openxmlformats.org/officeDocument/2006/relationships/audio" Target="../media/media10.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png"/><Relationship Id="rId5" Type="http://schemas.openxmlformats.org/officeDocument/2006/relationships/image" Target="../media/image6.png"/><Relationship Id="rId1" Type="http://schemas.microsoft.com/office/2007/relationships/media" Target="../media/media11.m4a"/><Relationship Id="rId2" Type="http://schemas.openxmlformats.org/officeDocument/2006/relationships/audio" Target="../media/media11.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png"/><Relationship Id="rId5" Type="http://schemas.openxmlformats.org/officeDocument/2006/relationships/image" Target="../media/image7.png"/><Relationship Id="rId1" Type="http://schemas.microsoft.com/office/2007/relationships/media" Target="../media/media12.m4a"/><Relationship Id="rId2" Type="http://schemas.openxmlformats.org/officeDocument/2006/relationships/audio" Target="../media/media12.m4a"/></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83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2B2CE3-956C-4977-986C-99B3898008B8}"/>
              </a:ext>
            </a:extLst>
          </p:cNvPr>
          <p:cNvSpPr>
            <a:spLocks noGrp="1"/>
          </p:cNvSpPr>
          <p:nvPr>
            <p:ph type="ctrTitle"/>
          </p:nvPr>
        </p:nvSpPr>
        <p:spPr>
          <a:xfrm>
            <a:off x="1507067" y="1316189"/>
            <a:ext cx="7766936" cy="3546348"/>
          </a:xfrm>
        </p:spPr>
        <p:txBody>
          <a:bodyPr/>
          <a:lstStyle/>
          <a:p>
            <a:pPr algn="ctr"/>
            <a:r>
              <a:rPr lang="en-US" dirty="0" smtClean="0">
                <a:solidFill>
                  <a:schemeClr val="tx1"/>
                </a:solidFill>
              </a:rPr>
              <a:t/>
            </a:r>
            <a:br>
              <a:rPr lang="en-US" dirty="0" smtClean="0">
                <a:solidFill>
                  <a:schemeClr val="tx1"/>
                </a:solidFill>
              </a:rPr>
            </a:br>
            <a:r>
              <a:rPr lang="en-US" dirty="0">
                <a:solidFill>
                  <a:schemeClr val="tx1"/>
                </a:solidFill>
              </a:rPr>
              <a:t/>
            </a:r>
            <a:br>
              <a:rPr lang="en-US" dirty="0">
                <a:solidFill>
                  <a:schemeClr val="tx1"/>
                </a:solidFill>
              </a:rPr>
            </a:br>
            <a:r>
              <a:rPr lang="en-US" dirty="0" smtClean="0">
                <a:solidFill>
                  <a:schemeClr val="tx1"/>
                </a:solidFill>
              </a:rPr>
              <a:t/>
            </a:r>
            <a:br>
              <a:rPr lang="en-US" dirty="0" smtClean="0">
                <a:solidFill>
                  <a:schemeClr val="tx1"/>
                </a:solidFill>
              </a:rPr>
            </a:br>
            <a:r>
              <a:rPr lang="en-US" dirty="0">
                <a:solidFill>
                  <a:schemeClr val="tx1"/>
                </a:solidFill>
              </a:rPr>
              <a:t/>
            </a:r>
            <a:br>
              <a:rPr lang="en-US" dirty="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a:solidFill>
                  <a:schemeClr val="tx1"/>
                </a:solidFill>
              </a:rPr>
              <a:t/>
            </a:r>
            <a:br>
              <a:rPr lang="en-US" dirty="0">
                <a:solidFill>
                  <a:schemeClr val="tx1"/>
                </a:solidFill>
              </a:rPr>
            </a:br>
            <a:r>
              <a:rPr lang="en-US" dirty="0" smtClean="0">
                <a:solidFill>
                  <a:schemeClr val="tx1"/>
                </a:solidFill>
              </a:rPr>
              <a:t/>
            </a:r>
            <a:br>
              <a:rPr lang="en-US" dirty="0" smtClean="0">
                <a:solidFill>
                  <a:schemeClr val="tx1"/>
                </a:solidFill>
              </a:rPr>
            </a:br>
            <a:r>
              <a:rPr lang="en-US" dirty="0">
                <a:solidFill>
                  <a:schemeClr val="tx1"/>
                </a:solidFill>
              </a:rPr>
              <a:t/>
            </a:r>
            <a:br>
              <a:rPr lang="en-US" dirty="0">
                <a:solidFill>
                  <a:schemeClr val="tx1"/>
                </a:solidFill>
              </a:rPr>
            </a:br>
            <a:r>
              <a:rPr lang="en-US" dirty="0" smtClean="0">
                <a:solidFill>
                  <a:schemeClr val="tx1"/>
                </a:solidFill>
              </a:rPr>
              <a:t/>
            </a:r>
            <a:br>
              <a:rPr lang="en-US" dirty="0" smtClean="0">
                <a:solidFill>
                  <a:schemeClr val="tx1"/>
                </a:solidFill>
              </a:rPr>
            </a:br>
            <a:r>
              <a:rPr lang="en-US" sz="3200" dirty="0" smtClean="0">
                <a:solidFill>
                  <a:schemeClr val="tx1"/>
                </a:solidFill>
              </a:rPr>
              <a:t>LIS 6603 Summer 2017</a:t>
            </a:r>
            <a:br>
              <a:rPr lang="en-US" sz="3200" dirty="0" smtClean="0">
                <a:solidFill>
                  <a:schemeClr val="tx1"/>
                </a:solidFill>
              </a:rPr>
            </a:br>
            <a:r>
              <a:rPr lang="en-US" sz="3200" dirty="0" smtClean="0">
                <a:solidFill>
                  <a:schemeClr val="tx1"/>
                </a:solidFill>
              </a:rPr>
              <a:t>Dr. Hong Huang</a:t>
            </a:r>
            <a:br>
              <a:rPr lang="en-US" sz="3200" dirty="0" smtClean="0">
                <a:solidFill>
                  <a:schemeClr val="tx1"/>
                </a:solidFill>
              </a:rPr>
            </a:br>
            <a:r>
              <a:rPr lang="en-US" dirty="0">
                <a:solidFill>
                  <a:schemeClr val="tx1"/>
                </a:solidFill>
              </a:rPr>
              <a:t/>
            </a:r>
            <a:br>
              <a:rPr lang="en-US" dirty="0">
                <a:solidFill>
                  <a:schemeClr val="tx1"/>
                </a:solidFill>
              </a:rPr>
            </a:br>
            <a:r>
              <a:rPr lang="en-US" sz="3200" dirty="0" smtClean="0">
                <a:solidFill>
                  <a:schemeClr val="tx1"/>
                </a:solidFill>
              </a:rPr>
              <a:t>Created By: </a:t>
            </a:r>
            <a:endParaRPr lang="en-US" sz="3200" dirty="0">
              <a:solidFill>
                <a:schemeClr val="tx1"/>
              </a:solidFill>
            </a:endParaRPr>
          </a:p>
        </p:txBody>
      </p:sp>
      <p:sp>
        <p:nvSpPr>
          <p:cNvPr id="6" name="TextBox 5">
            <a:extLst>
              <a:ext uri="{FF2B5EF4-FFF2-40B4-BE49-F238E27FC236}">
                <a16:creationId xmlns="" xmlns:a16="http://schemas.microsoft.com/office/drawing/2014/main" id="{FFA0BA73-4464-4432-BA73-5C80933F1B3E}"/>
              </a:ext>
            </a:extLst>
          </p:cNvPr>
          <p:cNvSpPr txBox="1"/>
          <p:nvPr/>
        </p:nvSpPr>
        <p:spPr>
          <a:xfrm>
            <a:off x="4663601" y="4145542"/>
            <a:ext cx="1918504" cy="830997"/>
          </a:xfrm>
          <a:prstGeom prst="rect">
            <a:avLst/>
          </a:prstGeom>
          <a:noFill/>
        </p:spPr>
        <p:txBody>
          <a:bodyPr wrap="square" rtlCol="0">
            <a:spAutoFit/>
          </a:bodyPr>
          <a:lstStyle/>
          <a:p>
            <a:endParaRPr lang="en-US" sz="2400" dirty="0" smtClean="0">
              <a:solidFill>
                <a:srgbClr val="236292"/>
              </a:solidFill>
            </a:endParaRPr>
          </a:p>
          <a:p>
            <a:endParaRPr lang="en-US" sz="2400" dirty="0">
              <a:solidFill>
                <a:srgbClr val="236292"/>
              </a:solidFill>
            </a:endParaRPr>
          </a:p>
        </p:txBody>
      </p:sp>
      <p:sp>
        <p:nvSpPr>
          <p:cNvPr id="3" name="TextBox 2">
            <a:extLst>
              <a:ext uri="{FF2B5EF4-FFF2-40B4-BE49-F238E27FC236}">
                <a16:creationId xmlns="" xmlns:a16="http://schemas.microsoft.com/office/drawing/2014/main" id="{D7BE513F-9052-4E4D-A727-C5715F4C4ABF}"/>
              </a:ext>
            </a:extLst>
          </p:cNvPr>
          <p:cNvSpPr txBox="1"/>
          <p:nvPr/>
        </p:nvSpPr>
        <p:spPr>
          <a:xfrm>
            <a:off x="-7506485" y="485192"/>
            <a:ext cx="25794039" cy="830997"/>
          </a:xfrm>
          <a:prstGeom prst="rect">
            <a:avLst/>
          </a:prstGeom>
          <a:noFill/>
        </p:spPr>
        <p:txBody>
          <a:bodyPr wrap="square" rtlCol="0">
            <a:spAutoFit/>
          </a:bodyPr>
          <a:lstStyle/>
          <a:p>
            <a:pPr algn="ctr"/>
            <a:r>
              <a:rPr lang="en-US" sz="4800" dirty="0">
                <a:solidFill>
                  <a:srgbClr val="236292"/>
                </a:solidFill>
              </a:rPr>
              <a:t>LIBGuide </a:t>
            </a:r>
            <a:r>
              <a:rPr lang="en-US" sz="4800" dirty="0" smtClean="0">
                <a:solidFill>
                  <a:srgbClr val="236292"/>
                </a:solidFill>
              </a:rPr>
              <a:t>PowerPoint:</a:t>
            </a:r>
            <a:endParaRPr lang="en-US" sz="4800" dirty="0">
              <a:solidFill>
                <a:srgbClr val="236292"/>
              </a:solidFill>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14:fade in="500" out="250"/>
                </p14:media>
              </p:ext>
            </p:extLst>
          </p:nvPr>
        </p:nvPicPr>
        <p:blipFill>
          <a:blip r:embed="rId7"/>
          <a:stretch>
            <a:fillRect/>
          </a:stretch>
        </p:blipFill>
        <p:spPr>
          <a:xfrm>
            <a:off x="10845800" y="5636748"/>
            <a:ext cx="812800" cy="812800"/>
          </a:xfrm>
          <a:prstGeom prst="rect">
            <a:avLst/>
          </a:prstGeom>
        </p:spPr>
      </p:pic>
      <p:sp>
        <p:nvSpPr>
          <p:cNvPr id="4" name="TextBox 3"/>
          <p:cNvSpPr txBox="1"/>
          <p:nvPr/>
        </p:nvSpPr>
        <p:spPr>
          <a:xfrm>
            <a:off x="4002504" y="4851918"/>
            <a:ext cx="5159203" cy="523220"/>
          </a:xfrm>
          <a:prstGeom prst="rect">
            <a:avLst/>
          </a:prstGeom>
          <a:noFill/>
        </p:spPr>
        <p:txBody>
          <a:bodyPr wrap="square" rtlCol="0">
            <a:spAutoFit/>
          </a:bodyPr>
          <a:lstStyle/>
          <a:p>
            <a:pPr algn="ctr"/>
            <a:endParaRPr lang="en-US" sz="2800" dirty="0">
              <a:effectLst>
                <a:outerShdw blurRad="101600" dist="2540000" dir="19740000" sx="135000" sy="135000" algn="bl" rotWithShape="0">
                  <a:srgbClr val="0063FF">
                    <a:alpha val="93000"/>
                  </a:srgbClr>
                </a:outerShdw>
              </a:effectLst>
            </a:endParaRPr>
          </a:p>
        </p:txBody>
      </p:sp>
      <p:sp>
        <p:nvSpPr>
          <p:cNvPr id="7" name="TextBox 6"/>
          <p:cNvSpPr txBox="1"/>
          <p:nvPr/>
        </p:nvSpPr>
        <p:spPr>
          <a:xfrm>
            <a:off x="1371389" y="4799401"/>
            <a:ext cx="2743200" cy="584775"/>
          </a:xfrm>
          <a:prstGeom prst="rect">
            <a:avLst/>
          </a:prstGeom>
          <a:noFill/>
        </p:spPr>
        <p:txBody>
          <a:bodyPr wrap="square" rtlCol="0">
            <a:spAutoFit/>
          </a:bodyPr>
          <a:lstStyle/>
          <a:p>
            <a:r>
              <a:rPr lang="en-US" sz="3200" dirty="0" smtClean="0">
                <a:solidFill>
                  <a:srgbClr val="FF0000"/>
                </a:solidFill>
              </a:rPr>
              <a:t>Dawn Parker</a:t>
            </a:r>
            <a:endParaRPr lang="en-US" sz="3200" dirty="0">
              <a:solidFill>
                <a:srgbClr val="FF0000"/>
              </a:solidFill>
            </a:endParaRPr>
          </a:p>
        </p:txBody>
      </p:sp>
      <p:sp>
        <p:nvSpPr>
          <p:cNvPr id="8" name="TextBox 7"/>
          <p:cNvSpPr txBox="1"/>
          <p:nvPr/>
        </p:nvSpPr>
        <p:spPr>
          <a:xfrm>
            <a:off x="4375134" y="4828872"/>
            <a:ext cx="2495437" cy="584775"/>
          </a:xfrm>
          <a:prstGeom prst="rect">
            <a:avLst/>
          </a:prstGeom>
          <a:noFill/>
        </p:spPr>
        <p:txBody>
          <a:bodyPr wrap="square" rtlCol="0">
            <a:spAutoFit/>
          </a:bodyPr>
          <a:lstStyle/>
          <a:p>
            <a:r>
              <a:rPr lang="en-US" sz="3200" dirty="0" smtClean="0">
                <a:solidFill>
                  <a:srgbClr val="0093FA"/>
                </a:solidFill>
              </a:rPr>
              <a:t>Mitzi Mack</a:t>
            </a:r>
            <a:endParaRPr lang="en-US" sz="3200" dirty="0">
              <a:solidFill>
                <a:srgbClr val="0093FA"/>
              </a:solidFill>
            </a:endParaRPr>
          </a:p>
        </p:txBody>
      </p:sp>
      <p:sp>
        <p:nvSpPr>
          <p:cNvPr id="9" name="TextBox 8"/>
          <p:cNvSpPr txBox="1"/>
          <p:nvPr/>
        </p:nvSpPr>
        <p:spPr>
          <a:xfrm>
            <a:off x="7129825" y="4862537"/>
            <a:ext cx="3015915" cy="584775"/>
          </a:xfrm>
          <a:prstGeom prst="rect">
            <a:avLst/>
          </a:prstGeom>
          <a:noFill/>
        </p:spPr>
        <p:txBody>
          <a:bodyPr wrap="square" rtlCol="0">
            <a:spAutoFit/>
          </a:bodyPr>
          <a:lstStyle/>
          <a:p>
            <a:r>
              <a:rPr lang="en-US" sz="3200" dirty="0" smtClean="0">
                <a:solidFill>
                  <a:srgbClr val="00B050"/>
                </a:solidFill>
              </a:rPr>
              <a:t>Susan Turpyn</a:t>
            </a:r>
            <a:endParaRPr lang="en-US" sz="3200" dirty="0">
              <a:solidFill>
                <a:srgbClr val="00B050"/>
              </a:solidFill>
            </a:endParaRPr>
          </a:p>
        </p:txBody>
      </p:sp>
      <p:pic>
        <p:nvPicPr>
          <p:cNvPr id="11"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845800" y="5636748"/>
            <a:ext cx="812800" cy="812800"/>
          </a:xfrm>
          <a:prstGeom prst="rect">
            <a:avLst/>
          </a:prstGeom>
        </p:spPr>
      </p:pic>
    </p:spTree>
    <p:extLst>
      <p:ext uri="{BB962C8B-B14F-4D97-AF65-F5344CB8AC3E}">
        <p14:creationId xmlns:p14="http://schemas.microsoft.com/office/powerpoint/2010/main" val="83758717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9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5"/>
                </p:tgtEl>
              </p:cMediaNode>
            </p:audio>
            <p:audio>
              <p:cMediaNode vol="80000" showWhenStopped="0">
                <p:cTn id="8"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8FE0AC64-D3E0-4287-8CDC-E5A9C679D38E}"/>
              </a:ext>
            </a:extLst>
          </p:cNvPr>
          <p:cNvSpPr txBox="1"/>
          <p:nvPr/>
        </p:nvSpPr>
        <p:spPr>
          <a:xfrm>
            <a:off x="671804" y="541176"/>
            <a:ext cx="6979298" cy="830997"/>
          </a:xfrm>
          <a:prstGeom prst="rect">
            <a:avLst/>
          </a:prstGeom>
          <a:noFill/>
        </p:spPr>
        <p:txBody>
          <a:bodyPr wrap="square" rtlCol="0">
            <a:spAutoFit/>
          </a:bodyPr>
          <a:lstStyle/>
          <a:p>
            <a:r>
              <a:rPr lang="en-US" sz="4800" dirty="0">
                <a:solidFill>
                  <a:srgbClr val="FF0000"/>
                </a:solidFill>
              </a:rPr>
              <a:t>Databases for </a:t>
            </a:r>
            <a:r>
              <a:rPr lang="en-US" sz="4800" dirty="0" smtClean="0">
                <a:solidFill>
                  <a:srgbClr val="FF0000"/>
                </a:solidFill>
              </a:rPr>
              <a:t>Students:</a:t>
            </a:r>
            <a:endParaRPr lang="en-US" sz="4800" dirty="0">
              <a:solidFill>
                <a:srgbClr val="FF0000"/>
              </a:solidFill>
            </a:endParaRPr>
          </a:p>
        </p:txBody>
      </p:sp>
      <p:sp>
        <p:nvSpPr>
          <p:cNvPr id="3" name="TextBox 2">
            <a:extLst>
              <a:ext uri="{FF2B5EF4-FFF2-40B4-BE49-F238E27FC236}">
                <a16:creationId xmlns="" xmlns:a16="http://schemas.microsoft.com/office/drawing/2014/main" id="{83A4CE3B-4665-48F4-BB31-4099B698CF93}"/>
              </a:ext>
            </a:extLst>
          </p:cNvPr>
          <p:cNvSpPr txBox="1"/>
          <p:nvPr/>
        </p:nvSpPr>
        <p:spPr>
          <a:xfrm>
            <a:off x="671804" y="1790700"/>
            <a:ext cx="7938796" cy="3785652"/>
          </a:xfrm>
          <a:prstGeom prst="rect">
            <a:avLst/>
          </a:prstGeom>
          <a:noFill/>
        </p:spPr>
        <p:txBody>
          <a:bodyPr wrap="square" rtlCol="0">
            <a:spAutoFit/>
          </a:bodyPr>
          <a:lstStyle/>
          <a:p>
            <a:r>
              <a:rPr lang="en-US" sz="2400" b="1" dirty="0">
                <a:solidFill>
                  <a:srgbClr val="002060"/>
                </a:solidFill>
              </a:rPr>
              <a:t>This tab is a great resource! These links give children safe places to search and do research. </a:t>
            </a:r>
          </a:p>
          <a:p>
            <a:endParaRPr lang="en-US" sz="2400" b="1" dirty="0">
              <a:solidFill>
                <a:srgbClr val="002060"/>
              </a:solidFill>
            </a:endParaRPr>
          </a:p>
          <a:p>
            <a:r>
              <a:rPr lang="en-US" sz="2400" b="1" dirty="0">
                <a:solidFill>
                  <a:srgbClr val="002060"/>
                </a:solidFill>
              </a:rPr>
              <a:t>This is a list of a few databases to choose from:</a:t>
            </a:r>
          </a:p>
          <a:p>
            <a:endParaRPr lang="en-US" sz="2400" b="1" dirty="0">
              <a:solidFill>
                <a:srgbClr val="002060"/>
              </a:solidFill>
            </a:endParaRPr>
          </a:p>
          <a:p>
            <a:pPr marL="342900" indent="-342900">
              <a:buFont typeface="Arial" charset="0"/>
              <a:buChar char="•"/>
            </a:pPr>
            <a:r>
              <a:rPr lang="en-US" sz="2400" b="1" dirty="0" err="1">
                <a:solidFill>
                  <a:srgbClr val="7030A0"/>
                </a:solidFill>
              </a:rPr>
              <a:t>KidsClick</a:t>
            </a:r>
            <a:r>
              <a:rPr lang="en-US" sz="2400" b="1" dirty="0">
                <a:solidFill>
                  <a:srgbClr val="7030A0"/>
                </a:solidFill>
              </a:rPr>
              <a:t>!</a:t>
            </a:r>
          </a:p>
          <a:p>
            <a:pPr marL="342900" indent="-342900">
              <a:buFont typeface="Arial" charset="0"/>
              <a:buChar char="•"/>
            </a:pPr>
            <a:r>
              <a:rPr lang="en-US" sz="2400" b="1" dirty="0" err="1">
                <a:solidFill>
                  <a:srgbClr val="00B0F0"/>
                </a:solidFill>
              </a:rPr>
              <a:t>Kiddle</a:t>
            </a:r>
            <a:endParaRPr lang="en-US" sz="2400" b="1" dirty="0">
              <a:solidFill>
                <a:srgbClr val="00B0F0"/>
              </a:solidFill>
            </a:endParaRPr>
          </a:p>
          <a:p>
            <a:pPr marL="342900" indent="-342900">
              <a:buFont typeface="Arial" charset="0"/>
              <a:buChar char="•"/>
            </a:pPr>
            <a:r>
              <a:rPr lang="en-US" sz="2400" b="1" dirty="0" err="1">
                <a:solidFill>
                  <a:srgbClr val="C00000"/>
                </a:solidFill>
              </a:rPr>
              <a:t>KidRex</a:t>
            </a:r>
            <a:endParaRPr lang="en-US" sz="2400" b="1" dirty="0">
              <a:solidFill>
                <a:srgbClr val="C00000"/>
              </a:solidFill>
            </a:endParaRPr>
          </a:p>
          <a:p>
            <a:pPr marL="342900" indent="-342900">
              <a:buFont typeface="Arial" charset="0"/>
              <a:buChar char="•"/>
            </a:pPr>
            <a:r>
              <a:rPr lang="en-US" sz="2400" b="1" dirty="0">
                <a:solidFill>
                  <a:srgbClr val="00B050"/>
                </a:solidFill>
              </a:rPr>
              <a:t>Fact Monster </a:t>
            </a:r>
            <a:r>
              <a:rPr lang="en-US" sz="2400" b="1" dirty="0">
                <a:solidFill>
                  <a:srgbClr val="002060"/>
                </a:solidFill>
              </a:rPr>
              <a:t>and</a:t>
            </a:r>
          </a:p>
          <a:p>
            <a:pPr marL="342900" indent="-342900">
              <a:buFont typeface="Arial" charset="0"/>
              <a:buChar char="•"/>
            </a:pPr>
            <a:r>
              <a:rPr lang="en-US" sz="2400" b="1" dirty="0">
                <a:solidFill>
                  <a:srgbClr val="FFC000"/>
                </a:solidFill>
              </a:rPr>
              <a:t>Kid’s Government Information</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14526" y="5576352"/>
            <a:ext cx="812800" cy="8128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7451" y="3396343"/>
            <a:ext cx="5533006" cy="3274137"/>
          </a:xfrm>
          <a:prstGeom prst="rect">
            <a:avLst/>
          </a:prstGeom>
        </p:spPr>
      </p:pic>
    </p:spTree>
    <p:extLst>
      <p:ext uri="{BB962C8B-B14F-4D97-AF65-F5344CB8AC3E}">
        <p14:creationId xmlns:p14="http://schemas.microsoft.com/office/powerpoint/2010/main" val="121371063"/>
      </p:ext>
    </p:extLst>
  </p:cSld>
  <p:clrMapOvr>
    <a:masterClrMapping/>
  </p:clrMapOvr>
  <mc:AlternateContent xmlns:mc="http://schemas.openxmlformats.org/markup-compatibility/2006" xmlns:p14="http://schemas.microsoft.com/office/powerpoint/2010/main">
    <mc:Choice Requires="p14">
      <p:transition spd="slow" p14:dur="725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5000"/>
                                        <p:tgtEl>
                                          <p:spTgt spid="2"/>
                                        </p:tgtEl>
                                      </p:cBhvr>
                                    </p:animEffect>
                                  </p:childTnLst>
                                </p:cTn>
                              </p:par>
                            </p:childTnLst>
                          </p:cTn>
                        </p:par>
                        <p:par>
                          <p:cTn id="8" fill="hold">
                            <p:stCondLst>
                              <p:cond delay="5000"/>
                            </p:stCondLst>
                            <p:childTnLst>
                              <p:par>
                                <p:cTn id="9" presetID="1" presetClass="mediacall" presetSubtype="0" fill="hold" nodeType="afterEffect">
                                  <p:stCondLst>
                                    <p:cond delay="0"/>
                                  </p:stCondLst>
                                  <p:childTnLst>
                                    <p:cmd type="call" cmd="playFrom(0.0)">
                                      <p:cBhvr>
                                        <p:cTn id="10" dur="23614" fill="hold"/>
                                        <p:tgtEl>
                                          <p:spTgt spid="4"/>
                                        </p:tgtEl>
                                      </p:cBhvr>
                                    </p:cmd>
                                  </p:childTnLst>
                                </p:cTn>
                              </p:par>
                              <p:par>
                                <p:cTn id="11" presetID="56" presetClass="entr" presetSubtype="0" fill="hold" nodeType="withEffect">
                                  <p:stCondLst>
                                    <p:cond delay="8000"/>
                                  </p:stCondLst>
                                  <p:iterate type="lt">
                                    <p:tmPct val="10000"/>
                                  </p:iterate>
                                  <p:childTnLst>
                                    <p:set>
                                      <p:cBhvr>
                                        <p:cTn id="12" dur="1" fill="hold">
                                          <p:stCondLst>
                                            <p:cond delay="0"/>
                                          </p:stCondLst>
                                        </p:cTn>
                                        <p:tgtEl>
                                          <p:spTgt spid="3">
                                            <p:txEl>
                                              <p:pRg st="4" end="4"/>
                                            </p:txEl>
                                          </p:spTgt>
                                        </p:tgtEl>
                                        <p:attrNameLst>
                                          <p:attrName>style.visibility</p:attrName>
                                        </p:attrNameLst>
                                      </p:cBhvr>
                                      <p:to>
                                        <p:strVal val="visible"/>
                                      </p:to>
                                    </p:set>
                                    <p:anim by="(-#ppt_w*2)" calcmode="lin" valueType="num">
                                      <p:cBhvr rctx="PPT">
                                        <p:cTn id="13" dur="1500" autoRev="1" fill="hold">
                                          <p:stCondLst>
                                            <p:cond delay="0"/>
                                          </p:stCondLst>
                                        </p:cTn>
                                        <p:tgtEl>
                                          <p:spTgt spid="3">
                                            <p:txEl>
                                              <p:pRg st="4" end="4"/>
                                            </p:txEl>
                                          </p:spTgt>
                                        </p:tgtEl>
                                        <p:attrNameLst>
                                          <p:attrName>ppt_w</p:attrName>
                                        </p:attrNameLst>
                                      </p:cBhvr>
                                    </p:anim>
                                    <p:anim by="(#ppt_w*0.50)" calcmode="lin" valueType="num">
                                      <p:cBhvr>
                                        <p:cTn id="14" dur="1500" decel="50000" autoRev="1" fill="hold">
                                          <p:stCondLst>
                                            <p:cond delay="0"/>
                                          </p:stCondLst>
                                        </p:cTn>
                                        <p:tgtEl>
                                          <p:spTgt spid="3">
                                            <p:txEl>
                                              <p:pRg st="4" end="4"/>
                                            </p:txEl>
                                          </p:spTgt>
                                        </p:tgtEl>
                                        <p:attrNameLst>
                                          <p:attrName>ppt_x</p:attrName>
                                        </p:attrNameLst>
                                      </p:cBhvr>
                                    </p:anim>
                                    <p:anim from="(-#ppt_h/2)" to="(#ppt_y)" calcmode="lin" valueType="num">
                                      <p:cBhvr>
                                        <p:cTn id="15" dur="3000" fill="hold">
                                          <p:stCondLst>
                                            <p:cond delay="0"/>
                                          </p:stCondLst>
                                        </p:cTn>
                                        <p:tgtEl>
                                          <p:spTgt spid="3">
                                            <p:txEl>
                                              <p:pRg st="4" end="4"/>
                                            </p:txEl>
                                          </p:spTgt>
                                        </p:tgtEl>
                                        <p:attrNameLst>
                                          <p:attrName>ppt_y</p:attrName>
                                        </p:attrNameLst>
                                      </p:cBhvr>
                                    </p:anim>
                                    <p:animRot by="21600000">
                                      <p:cBhvr>
                                        <p:cTn id="16" dur="3000" fill="hold">
                                          <p:stCondLst>
                                            <p:cond delay="0"/>
                                          </p:stCondLst>
                                        </p:cTn>
                                        <p:tgtEl>
                                          <p:spTgt spid="3">
                                            <p:txEl>
                                              <p:pRg st="4" end="4"/>
                                            </p:txEl>
                                          </p:spTgt>
                                        </p:tgtEl>
                                        <p:attrNameLst>
                                          <p:attrName>r</p:attrName>
                                        </p:attrNameLst>
                                      </p:cBhvr>
                                    </p:animRot>
                                  </p:childTnLst>
                                </p:cTn>
                              </p:par>
                              <p:par>
                                <p:cTn id="17" presetID="56" presetClass="entr" presetSubtype="0" fill="hold" nodeType="withEffect">
                                  <p:stCondLst>
                                    <p:cond delay="8000"/>
                                  </p:stCondLst>
                                  <p:iterate type="lt">
                                    <p:tmPct val="10000"/>
                                  </p:iterate>
                                  <p:childTnLst>
                                    <p:set>
                                      <p:cBhvr>
                                        <p:cTn id="18" dur="1" fill="hold">
                                          <p:stCondLst>
                                            <p:cond delay="0"/>
                                          </p:stCondLst>
                                        </p:cTn>
                                        <p:tgtEl>
                                          <p:spTgt spid="3">
                                            <p:txEl>
                                              <p:pRg st="5" end="5"/>
                                            </p:txEl>
                                          </p:spTgt>
                                        </p:tgtEl>
                                        <p:attrNameLst>
                                          <p:attrName>style.visibility</p:attrName>
                                        </p:attrNameLst>
                                      </p:cBhvr>
                                      <p:to>
                                        <p:strVal val="visible"/>
                                      </p:to>
                                    </p:set>
                                    <p:anim by="(-#ppt_w*2)" calcmode="lin" valueType="num">
                                      <p:cBhvr rctx="PPT">
                                        <p:cTn id="19" dur="1500" autoRev="1" fill="hold">
                                          <p:stCondLst>
                                            <p:cond delay="0"/>
                                          </p:stCondLst>
                                        </p:cTn>
                                        <p:tgtEl>
                                          <p:spTgt spid="3">
                                            <p:txEl>
                                              <p:pRg st="5" end="5"/>
                                            </p:txEl>
                                          </p:spTgt>
                                        </p:tgtEl>
                                        <p:attrNameLst>
                                          <p:attrName>ppt_w</p:attrName>
                                        </p:attrNameLst>
                                      </p:cBhvr>
                                    </p:anim>
                                    <p:anim by="(#ppt_w*0.50)" calcmode="lin" valueType="num">
                                      <p:cBhvr>
                                        <p:cTn id="20" dur="1500" decel="50000" autoRev="1" fill="hold">
                                          <p:stCondLst>
                                            <p:cond delay="0"/>
                                          </p:stCondLst>
                                        </p:cTn>
                                        <p:tgtEl>
                                          <p:spTgt spid="3">
                                            <p:txEl>
                                              <p:pRg st="5" end="5"/>
                                            </p:txEl>
                                          </p:spTgt>
                                        </p:tgtEl>
                                        <p:attrNameLst>
                                          <p:attrName>ppt_x</p:attrName>
                                        </p:attrNameLst>
                                      </p:cBhvr>
                                    </p:anim>
                                    <p:anim from="(-#ppt_h/2)" to="(#ppt_y)" calcmode="lin" valueType="num">
                                      <p:cBhvr>
                                        <p:cTn id="21" dur="3000" fill="hold">
                                          <p:stCondLst>
                                            <p:cond delay="0"/>
                                          </p:stCondLst>
                                        </p:cTn>
                                        <p:tgtEl>
                                          <p:spTgt spid="3">
                                            <p:txEl>
                                              <p:pRg st="5" end="5"/>
                                            </p:txEl>
                                          </p:spTgt>
                                        </p:tgtEl>
                                        <p:attrNameLst>
                                          <p:attrName>ppt_y</p:attrName>
                                        </p:attrNameLst>
                                      </p:cBhvr>
                                    </p:anim>
                                    <p:animRot by="21600000">
                                      <p:cBhvr>
                                        <p:cTn id="22" dur="3000" fill="hold">
                                          <p:stCondLst>
                                            <p:cond delay="0"/>
                                          </p:stCondLst>
                                        </p:cTn>
                                        <p:tgtEl>
                                          <p:spTgt spid="3">
                                            <p:txEl>
                                              <p:pRg st="5" end="5"/>
                                            </p:txEl>
                                          </p:spTgt>
                                        </p:tgtEl>
                                        <p:attrNameLst>
                                          <p:attrName>r</p:attrName>
                                        </p:attrNameLst>
                                      </p:cBhvr>
                                    </p:animRot>
                                  </p:childTnLst>
                                </p:cTn>
                              </p:par>
                              <p:par>
                                <p:cTn id="23" presetID="56" presetClass="entr" presetSubtype="0" fill="hold" nodeType="withEffect">
                                  <p:stCondLst>
                                    <p:cond delay="8000"/>
                                  </p:stCondLst>
                                  <p:iterate type="lt">
                                    <p:tmPct val="10000"/>
                                  </p:iterate>
                                  <p:childTnLst>
                                    <p:set>
                                      <p:cBhvr>
                                        <p:cTn id="24" dur="1" fill="hold">
                                          <p:stCondLst>
                                            <p:cond delay="0"/>
                                          </p:stCondLst>
                                        </p:cTn>
                                        <p:tgtEl>
                                          <p:spTgt spid="3">
                                            <p:txEl>
                                              <p:pRg st="6" end="6"/>
                                            </p:txEl>
                                          </p:spTgt>
                                        </p:tgtEl>
                                        <p:attrNameLst>
                                          <p:attrName>style.visibility</p:attrName>
                                        </p:attrNameLst>
                                      </p:cBhvr>
                                      <p:to>
                                        <p:strVal val="visible"/>
                                      </p:to>
                                    </p:set>
                                    <p:anim by="(-#ppt_w*2)" calcmode="lin" valueType="num">
                                      <p:cBhvr rctx="PPT">
                                        <p:cTn id="25" dur="1500" autoRev="1" fill="hold">
                                          <p:stCondLst>
                                            <p:cond delay="0"/>
                                          </p:stCondLst>
                                        </p:cTn>
                                        <p:tgtEl>
                                          <p:spTgt spid="3">
                                            <p:txEl>
                                              <p:pRg st="6" end="6"/>
                                            </p:txEl>
                                          </p:spTgt>
                                        </p:tgtEl>
                                        <p:attrNameLst>
                                          <p:attrName>ppt_w</p:attrName>
                                        </p:attrNameLst>
                                      </p:cBhvr>
                                    </p:anim>
                                    <p:anim by="(#ppt_w*0.50)" calcmode="lin" valueType="num">
                                      <p:cBhvr>
                                        <p:cTn id="26" dur="1500" decel="50000" autoRev="1" fill="hold">
                                          <p:stCondLst>
                                            <p:cond delay="0"/>
                                          </p:stCondLst>
                                        </p:cTn>
                                        <p:tgtEl>
                                          <p:spTgt spid="3">
                                            <p:txEl>
                                              <p:pRg st="6" end="6"/>
                                            </p:txEl>
                                          </p:spTgt>
                                        </p:tgtEl>
                                        <p:attrNameLst>
                                          <p:attrName>ppt_x</p:attrName>
                                        </p:attrNameLst>
                                      </p:cBhvr>
                                    </p:anim>
                                    <p:anim from="(-#ppt_h/2)" to="(#ppt_y)" calcmode="lin" valueType="num">
                                      <p:cBhvr>
                                        <p:cTn id="27" dur="3000" fill="hold">
                                          <p:stCondLst>
                                            <p:cond delay="0"/>
                                          </p:stCondLst>
                                        </p:cTn>
                                        <p:tgtEl>
                                          <p:spTgt spid="3">
                                            <p:txEl>
                                              <p:pRg st="6" end="6"/>
                                            </p:txEl>
                                          </p:spTgt>
                                        </p:tgtEl>
                                        <p:attrNameLst>
                                          <p:attrName>ppt_y</p:attrName>
                                        </p:attrNameLst>
                                      </p:cBhvr>
                                    </p:anim>
                                    <p:animRot by="21600000">
                                      <p:cBhvr>
                                        <p:cTn id="28" dur="3000" fill="hold">
                                          <p:stCondLst>
                                            <p:cond delay="0"/>
                                          </p:stCondLst>
                                        </p:cTn>
                                        <p:tgtEl>
                                          <p:spTgt spid="3">
                                            <p:txEl>
                                              <p:pRg st="6" end="6"/>
                                            </p:txEl>
                                          </p:spTgt>
                                        </p:tgtEl>
                                        <p:attrNameLst>
                                          <p:attrName>r</p:attrName>
                                        </p:attrNameLst>
                                      </p:cBhvr>
                                    </p:animRot>
                                  </p:childTnLst>
                                </p:cTn>
                              </p:par>
                              <p:par>
                                <p:cTn id="29" presetID="56" presetClass="entr" presetSubtype="0" fill="hold" nodeType="withEffect">
                                  <p:stCondLst>
                                    <p:cond delay="8000"/>
                                  </p:stCondLst>
                                  <p:iterate type="lt">
                                    <p:tmPct val="10000"/>
                                  </p:iterate>
                                  <p:childTnLst>
                                    <p:set>
                                      <p:cBhvr>
                                        <p:cTn id="30" dur="1" fill="hold">
                                          <p:stCondLst>
                                            <p:cond delay="0"/>
                                          </p:stCondLst>
                                        </p:cTn>
                                        <p:tgtEl>
                                          <p:spTgt spid="3">
                                            <p:txEl>
                                              <p:pRg st="7" end="7"/>
                                            </p:txEl>
                                          </p:spTgt>
                                        </p:tgtEl>
                                        <p:attrNameLst>
                                          <p:attrName>style.visibility</p:attrName>
                                        </p:attrNameLst>
                                      </p:cBhvr>
                                      <p:to>
                                        <p:strVal val="visible"/>
                                      </p:to>
                                    </p:set>
                                    <p:anim by="(-#ppt_w*2)" calcmode="lin" valueType="num">
                                      <p:cBhvr rctx="PPT">
                                        <p:cTn id="31" dur="1500" autoRev="1" fill="hold">
                                          <p:stCondLst>
                                            <p:cond delay="0"/>
                                          </p:stCondLst>
                                        </p:cTn>
                                        <p:tgtEl>
                                          <p:spTgt spid="3">
                                            <p:txEl>
                                              <p:pRg st="7" end="7"/>
                                            </p:txEl>
                                          </p:spTgt>
                                        </p:tgtEl>
                                        <p:attrNameLst>
                                          <p:attrName>ppt_w</p:attrName>
                                        </p:attrNameLst>
                                      </p:cBhvr>
                                    </p:anim>
                                    <p:anim by="(#ppt_w*0.50)" calcmode="lin" valueType="num">
                                      <p:cBhvr>
                                        <p:cTn id="32" dur="1500" decel="50000" autoRev="1" fill="hold">
                                          <p:stCondLst>
                                            <p:cond delay="0"/>
                                          </p:stCondLst>
                                        </p:cTn>
                                        <p:tgtEl>
                                          <p:spTgt spid="3">
                                            <p:txEl>
                                              <p:pRg st="7" end="7"/>
                                            </p:txEl>
                                          </p:spTgt>
                                        </p:tgtEl>
                                        <p:attrNameLst>
                                          <p:attrName>ppt_x</p:attrName>
                                        </p:attrNameLst>
                                      </p:cBhvr>
                                    </p:anim>
                                    <p:anim from="(-#ppt_h/2)" to="(#ppt_y)" calcmode="lin" valueType="num">
                                      <p:cBhvr>
                                        <p:cTn id="33" dur="3000" fill="hold">
                                          <p:stCondLst>
                                            <p:cond delay="0"/>
                                          </p:stCondLst>
                                        </p:cTn>
                                        <p:tgtEl>
                                          <p:spTgt spid="3">
                                            <p:txEl>
                                              <p:pRg st="7" end="7"/>
                                            </p:txEl>
                                          </p:spTgt>
                                        </p:tgtEl>
                                        <p:attrNameLst>
                                          <p:attrName>ppt_y</p:attrName>
                                        </p:attrNameLst>
                                      </p:cBhvr>
                                    </p:anim>
                                    <p:animRot by="21600000">
                                      <p:cBhvr>
                                        <p:cTn id="34" dur="3000" fill="hold">
                                          <p:stCondLst>
                                            <p:cond delay="0"/>
                                          </p:stCondLst>
                                        </p:cTn>
                                        <p:tgtEl>
                                          <p:spTgt spid="3">
                                            <p:txEl>
                                              <p:pRg st="7" end="7"/>
                                            </p:txEl>
                                          </p:spTgt>
                                        </p:tgtEl>
                                        <p:attrNameLst>
                                          <p:attrName>r</p:attrName>
                                        </p:attrNameLst>
                                      </p:cBhvr>
                                    </p:animRot>
                                  </p:childTnLst>
                                </p:cTn>
                              </p:par>
                              <p:par>
                                <p:cTn id="35" presetID="56" presetClass="entr" presetSubtype="0" fill="hold" nodeType="withEffect">
                                  <p:stCondLst>
                                    <p:cond delay="8000"/>
                                  </p:stCondLst>
                                  <p:iterate type="lt">
                                    <p:tmPct val="10000"/>
                                  </p:iterate>
                                  <p:childTnLst>
                                    <p:set>
                                      <p:cBhvr>
                                        <p:cTn id="36" dur="1" fill="hold">
                                          <p:stCondLst>
                                            <p:cond delay="0"/>
                                          </p:stCondLst>
                                        </p:cTn>
                                        <p:tgtEl>
                                          <p:spTgt spid="3">
                                            <p:txEl>
                                              <p:pRg st="8" end="8"/>
                                            </p:txEl>
                                          </p:spTgt>
                                        </p:tgtEl>
                                        <p:attrNameLst>
                                          <p:attrName>style.visibility</p:attrName>
                                        </p:attrNameLst>
                                      </p:cBhvr>
                                      <p:to>
                                        <p:strVal val="visible"/>
                                      </p:to>
                                    </p:set>
                                    <p:anim by="(-#ppt_w*2)" calcmode="lin" valueType="num">
                                      <p:cBhvr rctx="PPT">
                                        <p:cTn id="37" dur="1500" autoRev="1" fill="hold">
                                          <p:stCondLst>
                                            <p:cond delay="0"/>
                                          </p:stCondLst>
                                        </p:cTn>
                                        <p:tgtEl>
                                          <p:spTgt spid="3">
                                            <p:txEl>
                                              <p:pRg st="8" end="8"/>
                                            </p:txEl>
                                          </p:spTgt>
                                        </p:tgtEl>
                                        <p:attrNameLst>
                                          <p:attrName>ppt_w</p:attrName>
                                        </p:attrNameLst>
                                      </p:cBhvr>
                                    </p:anim>
                                    <p:anim by="(#ppt_w*0.50)" calcmode="lin" valueType="num">
                                      <p:cBhvr>
                                        <p:cTn id="38" dur="1500" decel="50000" autoRev="1" fill="hold">
                                          <p:stCondLst>
                                            <p:cond delay="0"/>
                                          </p:stCondLst>
                                        </p:cTn>
                                        <p:tgtEl>
                                          <p:spTgt spid="3">
                                            <p:txEl>
                                              <p:pRg st="8" end="8"/>
                                            </p:txEl>
                                          </p:spTgt>
                                        </p:tgtEl>
                                        <p:attrNameLst>
                                          <p:attrName>ppt_x</p:attrName>
                                        </p:attrNameLst>
                                      </p:cBhvr>
                                    </p:anim>
                                    <p:anim from="(-#ppt_h/2)" to="(#ppt_y)" calcmode="lin" valueType="num">
                                      <p:cBhvr>
                                        <p:cTn id="39" dur="3000" fill="hold">
                                          <p:stCondLst>
                                            <p:cond delay="0"/>
                                          </p:stCondLst>
                                        </p:cTn>
                                        <p:tgtEl>
                                          <p:spTgt spid="3">
                                            <p:txEl>
                                              <p:pRg st="8" end="8"/>
                                            </p:txEl>
                                          </p:spTgt>
                                        </p:tgtEl>
                                        <p:attrNameLst>
                                          <p:attrName>ppt_y</p:attrName>
                                        </p:attrNameLst>
                                      </p:cBhvr>
                                    </p:anim>
                                    <p:animRot by="21600000">
                                      <p:cBhvr>
                                        <p:cTn id="40" dur="3000" fill="hold">
                                          <p:stCondLst>
                                            <p:cond delay="0"/>
                                          </p:stCondLst>
                                        </p:cTn>
                                        <p:tgtEl>
                                          <p:spTgt spid="3">
                                            <p:txEl>
                                              <p:pRg st="8" end="8"/>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41"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4122BCEF-BB31-46B7-94F2-C211529F0BA5}"/>
              </a:ext>
            </a:extLst>
          </p:cNvPr>
          <p:cNvSpPr txBox="1"/>
          <p:nvPr/>
        </p:nvSpPr>
        <p:spPr>
          <a:xfrm>
            <a:off x="466530" y="429208"/>
            <a:ext cx="8621485" cy="830997"/>
          </a:xfrm>
          <a:prstGeom prst="rect">
            <a:avLst/>
          </a:prstGeom>
          <a:noFill/>
        </p:spPr>
        <p:txBody>
          <a:bodyPr wrap="square" rtlCol="0">
            <a:spAutoFit/>
          </a:bodyPr>
          <a:lstStyle/>
          <a:p>
            <a:r>
              <a:rPr lang="en-US" sz="4800" dirty="0">
                <a:solidFill>
                  <a:srgbClr val="FF0000"/>
                </a:solidFill>
              </a:rPr>
              <a:t>Blogging Sites for </a:t>
            </a:r>
            <a:r>
              <a:rPr lang="en-US" sz="4800" dirty="0" smtClean="0">
                <a:solidFill>
                  <a:srgbClr val="FF0000"/>
                </a:solidFill>
              </a:rPr>
              <a:t>Students:</a:t>
            </a:r>
            <a:endParaRPr lang="en-US" sz="4800" dirty="0">
              <a:solidFill>
                <a:srgbClr val="FF0000"/>
              </a:solidFill>
            </a:endParaRPr>
          </a:p>
        </p:txBody>
      </p:sp>
      <p:sp>
        <p:nvSpPr>
          <p:cNvPr id="3" name="TextBox 2">
            <a:extLst>
              <a:ext uri="{FF2B5EF4-FFF2-40B4-BE49-F238E27FC236}">
                <a16:creationId xmlns="" xmlns:a16="http://schemas.microsoft.com/office/drawing/2014/main" id="{797AEC10-E317-4A71-964E-07EC6AB31D68}"/>
              </a:ext>
            </a:extLst>
          </p:cNvPr>
          <p:cNvSpPr txBox="1"/>
          <p:nvPr/>
        </p:nvSpPr>
        <p:spPr>
          <a:xfrm>
            <a:off x="466530" y="1562100"/>
            <a:ext cx="8315520" cy="5262979"/>
          </a:xfrm>
          <a:prstGeom prst="rect">
            <a:avLst/>
          </a:prstGeom>
          <a:noFill/>
        </p:spPr>
        <p:txBody>
          <a:bodyPr wrap="square" rtlCol="0">
            <a:spAutoFit/>
          </a:bodyPr>
          <a:lstStyle/>
          <a:p>
            <a:r>
              <a:rPr lang="en-US" sz="2400" b="1" dirty="0">
                <a:solidFill>
                  <a:srgbClr val="002060"/>
                </a:solidFill>
              </a:rPr>
              <a:t>Blogging gives children the opportunity to discuss issues  of interest to them with other children in a safe environment.</a:t>
            </a:r>
          </a:p>
          <a:p>
            <a:endParaRPr lang="en-US" sz="2400" b="1" dirty="0">
              <a:solidFill>
                <a:srgbClr val="002060"/>
              </a:solidFill>
            </a:endParaRPr>
          </a:p>
          <a:p>
            <a:r>
              <a:rPr lang="en-US" sz="3200" b="1" dirty="0">
                <a:solidFill>
                  <a:srgbClr val="002060"/>
                </a:solidFill>
              </a:rPr>
              <a:t>This tab has a selection of sites to choose from such as:</a:t>
            </a:r>
          </a:p>
          <a:p>
            <a:endParaRPr lang="en-US" sz="3200" b="1" dirty="0">
              <a:solidFill>
                <a:srgbClr val="002060"/>
              </a:solidFill>
            </a:endParaRPr>
          </a:p>
          <a:p>
            <a:pPr marL="342900" indent="-342900">
              <a:buFont typeface="Arial" charset="0"/>
              <a:buChar char="•"/>
            </a:pPr>
            <a:r>
              <a:rPr lang="en-US" sz="2400" b="1" dirty="0">
                <a:solidFill>
                  <a:srgbClr val="00B050"/>
                </a:solidFill>
              </a:rPr>
              <a:t>SI Kids (where kids can blog about sports)</a:t>
            </a:r>
          </a:p>
          <a:p>
            <a:pPr marL="342900" indent="-342900">
              <a:buFont typeface="Arial" charset="0"/>
              <a:buChar char="•"/>
            </a:pPr>
            <a:r>
              <a:rPr lang="en-US" sz="2400" b="1" dirty="0">
                <a:solidFill>
                  <a:srgbClr val="00B050"/>
                </a:solidFill>
              </a:rPr>
              <a:t>National Geographic Kids Blog</a:t>
            </a:r>
          </a:p>
          <a:p>
            <a:pPr marL="342900" indent="-342900">
              <a:buFont typeface="Arial" charset="0"/>
              <a:buChar char="•"/>
            </a:pPr>
            <a:r>
              <a:rPr lang="en-US" sz="2400" b="1" dirty="0">
                <a:solidFill>
                  <a:srgbClr val="00B050"/>
                </a:solidFill>
              </a:rPr>
              <a:t>Childtastic Books (a mother-daughter teams up to blog about their perspectives on the same book)</a:t>
            </a:r>
          </a:p>
          <a:p>
            <a:endParaRPr lang="en-US" sz="2400" b="1" dirty="0">
              <a:solidFill>
                <a:srgbClr val="002060"/>
              </a:solidFill>
            </a:endParaRPr>
          </a:p>
          <a:p>
            <a:r>
              <a:rPr lang="en-US" sz="2400" b="1" dirty="0">
                <a:solidFill>
                  <a:srgbClr val="002060"/>
                </a:solidFill>
              </a:rPr>
              <a:t>Go check these out and let your voice be heard!</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0000" y="83457"/>
            <a:ext cx="3572000" cy="2359737"/>
          </a:xfrm>
          <a:prstGeom prst="rect">
            <a:avLst/>
          </a:prstGeom>
        </p:spPr>
      </p:pic>
    </p:spTree>
    <p:extLst>
      <p:ext uri="{BB962C8B-B14F-4D97-AF65-F5344CB8AC3E}">
        <p14:creationId xmlns:p14="http://schemas.microsoft.com/office/powerpoint/2010/main" val="255232327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0" fill="hold"/>
                                        <p:tgtEl>
                                          <p:spTgt spid="2"/>
                                        </p:tgtEl>
                                        <p:attrNameLst>
                                          <p:attrName>ppt_w</p:attrName>
                                        </p:attrNameLst>
                                      </p:cBhvr>
                                      <p:tavLst>
                                        <p:tav tm="0">
                                          <p:val>
                                            <p:fltVal val="0"/>
                                          </p:val>
                                        </p:tav>
                                        <p:tav tm="100000">
                                          <p:val>
                                            <p:strVal val="#ppt_w"/>
                                          </p:val>
                                        </p:tav>
                                      </p:tavLst>
                                    </p:anim>
                                    <p:anim calcmode="lin" valueType="num">
                                      <p:cBhvr>
                                        <p:cTn id="8" dur="50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0"/>
                            </p:stCondLst>
                            <p:childTnLst>
                              <p:par>
                                <p:cTn id="10" presetID="1" presetClass="mediacall" presetSubtype="0" fill="hold" nodeType="afterEffect">
                                  <p:stCondLst>
                                    <p:cond delay="0"/>
                                  </p:stCondLst>
                                  <p:childTnLst>
                                    <p:cmd type="call" cmd="playFrom(0.0)">
                                      <p:cBhvr>
                                        <p:cTn id="11" dur="358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DE1EFE50-39DF-4BCF-B6AB-74DBDAFE72A0}"/>
              </a:ext>
            </a:extLst>
          </p:cNvPr>
          <p:cNvSpPr txBox="1"/>
          <p:nvPr/>
        </p:nvSpPr>
        <p:spPr>
          <a:xfrm>
            <a:off x="597159" y="279918"/>
            <a:ext cx="7632441" cy="830997"/>
          </a:xfrm>
          <a:prstGeom prst="rect">
            <a:avLst/>
          </a:prstGeom>
          <a:noFill/>
        </p:spPr>
        <p:txBody>
          <a:bodyPr wrap="square" rtlCol="0">
            <a:spAutoFit/>
          </a:bodyPr>
          <a:lstStyle/>
          <a:p>
            <a:r>
              <a:rPr lang="en-US" sz="4800" u="sng" dirty="0">
                <a:solidFill>
                  <a:srgbClr val="FF0000"/>
                </a:solidFill>
              </a:rPr>
              <a:t>Why</a:t>
            </a:r>
            <a:r>
              <a:rPr lang="en-US" sz="4800" dirty="0">
                <a:solidFill>
                  <a:srgbClr val="FF0000"/>
                </a:solidFill>
              </a:rPr>
              <a:t> Summer Reading?</a:t>
            </a:r>
            <a:r>
              <a:rPr lang="en-US" sz="4800" dirty="0">
                <a:solidFill>
                  <a:srgbClr val="002060"/>
                </a:solidFill>
              </a:rPr>
              <a:t> </a:t>
            </a:r>
          </a:p>
        </p:txBody>
      </p:sp>
      <p:sp>
        <p:nvSpPr>
          <p:cNvPr id="3" name="TextBox 2">
            <a:extLst>
              <a:ext uri="{FF2B5EF4-FFF2-40B4-BE49-F238E27FC236}">
                <a16:creationId xmlns="" xmlns:a16="http://schemas.microsoft.com/office/drawing/2014/main" id="{FAFE4CE2-BB48-4D91-B28D-C12E66D41F6B}"/>
              </a:ext>
            </a:extLst>
          </p:cNvPr>
          <p:cNvSpPr txBox="1"/>
          <p:nvPr/>
        </p:nvSpPr>
        <p:spPr>
          <a:xfrm>
            <a:off x="742950" y="1581150"/>
            <a:ext cx="8591550" cy="5016758"/>
          </a:xfrm>
          <a:prstGeom prst="rect">
            <a:avLst/>
          </a:prstGeom>
          <a:noFill/>
        </p:spPr>
        <p:txBody>
          <a:bodyPr wrap="square" rtlCol="0">
            <a:spAutoFit/>
          </a:bodyPr>
          <a:lstStyle/>
          <a:p>
            <a:r>
              <a:rPr lang="en-US" sz="2800" b="1" dirty="0">
                <a:solidFill>
                  <a:srgbClr val="002060"/>
                </a:solidFill>
              </a:rPr>
              <a:t>This tab gives the rationale for the </a:t>
            </a:r>
            <a:r>
              <a:rPr lang="en-US" sz="2800" b="1" u="sng" dirty="0">
                <a:solidFill>
                  <a:srgbClr val="00B050"/>
                </a:solidFill>
              </a:rPr>
              <a:t>importance</a:t>
            </a:r>
            <a:r>
              <a:rPr lang="en-US" sz="2800" b="1" dirty="0">
                <a:solidFill>
                  <a:srgbClr val="00B050"/>
                </a:solidFill>
              </a:rPr>
              <a:t> of summer reading.</a:t>
            </a:r>
            <a:r>
              <a:rPr lang="en-US" sz="2800" b="1" dirty="0">
                <a:solidFill>
                  <a:srgbClr val="002060"/>
                </a:solidFill>
              </a:rPr>
              <a:t> </a:t>
            </a:r>
            <a:r>
              <a:rPr lang="en-US" sz="2400" b="1" dirty="0">
                <a:solidFill>
                  <a:srgbClr val="002060"/>
                </a:solidFill>
              </a:rPr>
              <a:t>Many studies have been </a:t>
            </a:r>
            <a:r>
              <a:rPr lang="en-US" sz="2400" b="1" dirty="0" smtClean="0">
                <a:solidFill>
                  <a:srgbClr val="002060"/>
                </a:solidFill>
              </a:rPr>
              <a:t>conducted (and </a:t>
            </a:r>
            <a:r>
              <a:rPr lang="en-US" sz="2400" b="1" dirty="0">
                <a:solidFill>
                  <a:srgbClr val="002060"/>
                </a:solidFill>
              </a:rPr>
              <a:t>are still being </a:t>
            </a:r>
            <a:r>
              <a:rPr lang="en-US" sz="2400" b="1" dirty="0" smtClean="0">
                <a:solidFill>
                  <a:srgbClr val="002060"/>
                </a:solidFill>
              </a:rPr>
              <a:t>conducted) </a:t>
            </a:r>
            <a:r>
              <a:rPr lang="en-US" sz="2400" b="1" dirty="0">
                <a:solidFill>
                  <a:srgbClr val="002060"/>
                </a:solidFill>
              </a:rPr>
              <a:t>to investigate the effects of summer break and the learning loss that occurs. Researchers call this learning loss the “summer slide”, where children could possibly lose up to a full reading level if they don’t participate in learning activities during the summer break.</a:t>
            </a:r>
          </a:p>
          <a:p>
            <a:endParaRPr lang="en-US" sz="2400" b="1" dirty="0">
              <a:solidFill>
                <a:srgbClr val="002060"/>
              </a:solidFill>
            </a:endParaRPr>
          </a:p>
          <a:p>
            <a:r>
              <a:rPr lang="en-US" sz="2400" b="1" dirty="0">
                <a:solidFill>
                  <a:srgbClr val="002060"/>
                </a:solidFill>
              </a:rPr>
              <a:t>The sites found in this tab </a:t>
            </a:r>
            <a:r>
              <a:rPr lang="en-US" sz="2400" b="1" i="1" u="sng" dirty="0">
                <a:solidFill>
                  <a:srgbClr val="002060"/>
                </a:solidFill>
              </a:rPr>
              <a:t>give insight </a:t>
            </a:r>
            <a:r>
              <a:rPr lang="en-US" sz="2400" b="1" dirty="0">
                <a:solidFill>
                  <a:srgbClr val="002060"/>
                </a:solidFill>
              </a:rPr>
              <a:t>to the studies that are being or have been conducted regarding this issue and the importance of summer reading programs and activities.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17868029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2500" autoRev="1" fill="hold">
                                          <p:stCondLst>
                                            <p:cond delay="0"/>
                                          </p:stCondLst>
                                        </p:cTn>
                                        <p:tgtEl>
                                          <p:spTgt spid="2"/>
                                        </p:tgtEl>
                                        <p:attrNameLst>
                                          <p:attrName>ppt_w</p:attrName>
                                        </p:attrNameLst>
                                      </p:cBhvr>
                                    </p:anim>
                                    <p:anim by="(#ppt_w*0.50)" calcmode="lin" valueType="num">
                                      <p:cBhvr>
                                        <p:cTn id="8" dur="2500" decel="50000" autoRev="1" fill="hold">
                                          <p:stCondLst>
                                            <p:cond delay="0"/>
                                          </p:stCondLst>
                                        </p:cTn>
                                        <p:tgtEl>
                                          <p:spTgt spid="2"/>
                                        </p:tgtEl>
                                        <p:attrNameLst>
                                          <p:attrName>ppt_x</p:attrName>
                                        </p:attrNameLst>
                                      </p:cBhvr>
                                    </p:anim>
                                    <p:anim from="(-#ppt_h/2)" to="(#ppt_y)" calcmode="lin" valueType="num">
                                      <p:cBhvr>
                                        <p:cTn id="9" dur="5000" fill="hold">
                                          <p:stCondLst>
                                            <p:cond delay="0"/>
                                          </p:stCondLst>
                                        </p:cTn>
                                        <p:tgtEl>
                                          <p:spTgt spid="2"/>
                                        </p:tgtEl>
                                        <p:attrNameLst>
                                          <p:attrName>ppt_y</p:attrName>
                                        </p:attrNameLst>
                                      </p:cBhvr>
                                    </p:anim>
                                    <p:animRot by="21600000">
                                      <p:cBhvr>
                                        <p:cTn id="10" dur="5000" fill="hold">
                                          <p:stCondLst>
                                            <p:cond delay="0"/>
                                          </p:stCondLst>
                                        </p:cTn>
                                        <p:tgtEl>
                                          <p:spTgt spid="2"/>
                                        </p:tgtEl>
                                        <p:attrNameLst>
                                          <p:attrName>r</p:attrName>
                                        </p:attrNameLst>
                                      </p:cBhvr>
                                    </p:animRot>
                                  </p:childTnLst>
                                </p:cTn>
                              </p:par>
                            </p:childTnLst>
                          </p:cTn>
                        </p:par>
                        <p:par>
                          <p:cTn id="11" fill="hold">
                            <p:stCondLst>
                              <p:cond delay="13000"/>
                            </p:stCondLst>
                            <p:childTnLst>
                              <p:par>
                                <p:cTn id="12" presetID="1" presetClass="mediacall" presetSubtype="0" fill="hold" nodeType="afterEffect">
                                  <p:stCondLst>
                                    <p:cond delay="0"/>
                                  </p:stCondLst>
                                  <p:childTnLst>
                                    <p:cmd type="call" cmd="playFrom(0.0)">
                                      <p:cBhvr>
                                        <p:cTn id="13" dur="397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4"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ECDCF7C6-B949-4E7E-944C-800AF6406661}"/>
              </a:ext>
            </a:extLst>
          </p:cNvPr>
          <p:cNvSpPr txBox="1"/>
          <p:nvPr/>
        </p:nvSpPr>
        <p:spPr>
          <a:xfrm>
            <a:off x="391886" y="377371"/>
            <a:ext cx="7445828" cy="830997"/>
          </a:xfrm>
          <a:prstGeom prst="rect">
            <a:avLst/>
          </a:prstGeom>
          <a:noFill/>
        </p:spPr>
        <p:txBody>
          <a:bodyPr wrap="square" rtlCol="0">
            <a:spAutoFit/>
          </a:bodyPr>
          <a:lstStyle/>
          <a:p>
            <a:pPr algn="ctr"/>
            <a:r>
              <a:rPr lang="en-US" sz="4800" dirty="0" smtClean="0">
                <a:solidFill>
                  <a:srgbClr val="FF0000"/>
                </a:solidFill>
              </a:rPr>
              <a:t>Conclusion</a:t>
            </a:r>
            <a:r>
              <a:rPr lang="en-US" sz="4800" dirty="0" smtClean="0">
                <a:solidFill>
                  <a:srgbClr val="FF0000"/>
                </a:solidFill>
                <a:sym typeface="Wingdings"/>
              </a:rPr>
              <a:t>: Library Guide</a:t>
            </a:r>
            <a:endParaRPr lang="en-US" sz="4800" dirty="0">
              <a:solidFill>
                <a:srgbClr val="FF0000"/>
              </a:solidFill>
            </a:endParaRPr>
          </a:p>
        </p:txBody>
      </p:sp>
      <p:sp>
        <p:nvSpPr>
          <p:cNvPr id="3" name="TextBox 2">
            <a:extLst>
              <a:ext uri="{FF2B5EF4-FFF2-40B4-BE49-F238E27FC236}">
                <a16:creationId xmlns="" xmlns:a16="http://schemas.microsoft.com/office/drawing/2014/main" id="{7E91E81B-4879-4C12-8D65-68F7B25F98B0}"/>
              </a:ext>
            </a:extLst>
          </p:cNvPr>
          <p:cNvSpPr txBox="1"/>
          <p:nvPr/>
        </p:nvSpPr>
        <p:spPr>
          <a:xfrm>
            <a:off x="552449" y="1581150"/>
            <a:ext cx="9714497" cy="4893647"/>
          </a:xfrm>
          <a:prstGeom prst="rect">
            <a:avLst/>
          </a:prstGeom>
          <a:noFill/>
        </p:spPr>
        <p:txBody>
          <a:bodyPr wrap="square" rtlCol="0">
            <a:spAutoFit/>
          </a:bodyPr>
          <a:lstStyle/>
          <a:p>
            <a:pPr>
              <a:lnSpc>
                <a:spcPct val="200000"/>
              </a:lnSpc>
            </a:pPr>
            <a:r>
              <a:rPr lang="en-US" sz="2400" b="1" dirty="0">
                <a:solidFill>
                  <a:srgbClr val="002060"/>
                </a:solidFill>
              </a:rPr>
              <a:t>We hope that you have found our LIBGuide to be helpful and one that you would like to explore more in-depth, whether it be for your own use or to use with your children or students.</a:t>
            </a:r>
          </a:p>
          <a:p>
            <a:pPr>
              <a:lnSpc>
                <a:spcPct val="200000"/>
              </a:lnSpc>
            </a:pPr>
            <a:endParaRPr lang="en-US" sz="2400" b="1" dirty="0">
              <a:solidFill>
                <a:srgbClr val="002060"/>
              </a:solidFill>
            </a:endParaRPr>
          </a:p>
          <a:p>
            <a:r>
              <a:rPr lang="en-US" sz="2400" b="1" dirty="0">
                <a:solidFill>
                  <a:srgbClr val="002060"/>
                </a:solidFill>
              </a:rPr>
              <a:t>If you have questions, please feel free to contact one of us. </a:t>
            </a:r>
          </a:p>
          <a:p>
            <a:endParaRPr lang="en-US" sz="2400" b="1" dirty="0">
              <a:solidFill>
                <a:srgbClr val="002060"/>
              </a:solidFill>
            </a:endParaRPr>
          </a:p>
          <a:p>
            <a:r>
              <a:rPr lang="en-US" sz="2400" b="1" dirty="0" smtClean="0">
                <a:solidFill>
                  <a:srgbClr val="FF0000"/>
                </a:solidFill>
              </a:rPr>
              <a:t>Dawn Parker </a:t>
            </a:r>
            <a:r>
              <a:rPr lang="en-US" sz="2000" b="1" dirty="0" smtClean="0">
                <a:solidFill>
                  <a:srgbClr val="002060"/>
                </a:solidFill>
              </a:rPr>
              <a:t>(roles: LIBGuide Coordinator, PowerPoint Completer Finisher)</a:t>
            </a:r>
            <a:endParaRPr lang="en-US" sz="2000" b="1" dirty="0">
              <a:solidFill>
                <a:srgbClr val="002060"/>
              </a:solidFill>
            </a:endParaRPr>
          </a:p>
          <a:p>
            <a:r>
              <a:rPr lang="en-US" sz="2400" b="1" dirty="0">
                <a:solidFill>
                  <a:srgbClr val="00B0F0"/>
                </a:solidFill>
              </a:rPr>
              <a:t>Mitzi Mack </a:t>
            </a:r>
            <a:r>
              <a:rPr lang="en-US" sz="2000" b="1" dirty="0" smtClean="0">
                <a:solidFill>
                  <a:srgbClr val="002060"/>
                </a:solidFill>
              </a:rPr>
              <a:t>(roles: LIBGuide Monitor Evaluator, PowerPoint Monitor Evaluator)</a:t>
            </a:r>
            <a:endParaRPr lang="en-US" sz="2000" b="1" dirty="0">
              <a:solidFill>
                <a:srgbClr val="002060"/>
              </a:solidFill>
            </a:endParaRPr>
          </a:p>
          <a:p>
            <a:r>
              <a:rPr lang="en-US" sz="2400" b="1" dirty="0">
                <a:solidFill>
                  <a:srgbClr val="00B050"/>
                </a:solidFill>
              </a:rPr>
              <a:t>Susan </a:t>
            </a:r>
            <a:r>
              <a:rPr lang="en-US" sz="2400" b="1" dirty="0" smtClean="0">
                <a:solidFill>
                  <a:srgbClr val="00B050"/>
                </a:solidFill>
              </a:rPr>
              <a:t>Turpyn </a:t>
            </a:r>
            <a:r>
              <a:rPr lang="en-US" sz="2000" b="1" dirty="0" smtClean="0">
                <a:solidFill>
                  <a:srgbClr val="002060"/>
                </a:solidFill>
              </a:rPr>
              <a:t>(roles: LIBGuide Completer Finisher, PowerPoint Coordinator)</a:t>
            </a:r>
            <a:endParaRPr lang="en-US" sz="2000" b="1" dirty="0">
              <a:solidFill>
                <a:srgbClr val="002060"/>
              </a:solidFill>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90989" y="5525169"/>
            <a:ext cx="812800" cy="812800"/>
          </a:xfrm>
          <a:prstGeom prst="rect">
            <a:avLst/>
          </a:prstGeom>
        </p:spPr>
      </p:pic>
    </p:spTree>
    <p:extLst>
      <p:ext uri="{BB962C8B-B14F-4D97-AF65-F5344CB8AC3E}">
        <p14:creationId xmlns:p14="http://schemas.microsoft.com/office/powerpoint/2010/main" val="350072334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0" fill="hold"/>
                                        <p:tgtEl>
                                          <p:spTgt spid="2"/>
                                        </p:tgtEl>
                                        <p:attrNameLst>
                                          <p:attrName>ppt_w</p:attrName>
                                        </p:attrNameLst>
                                      </p:cBhvr>
                                      <p:tavLst>
                                        <p:tav tm="0">
                                          <p:val>
                                            <p:fltVal val="0"/>
                                          </p:val>
                                        </p:tav>
                                        <p:tav tm="100000">
                                          <p:val>
                                            <p:strVal val="#ppt_w"/>
                                          </p:val>
                                        </p:tav>
                                      </p:tavLst>
                                    </p:anim>
                                    <p:anim calcmode="lin" valueType="num">
                                      <p:cBhvr>
                                        <p:cTn id="8" dur="5000" fill="hold"/>
                                        <p:tgtEl>
                                          <p:spTgt spid="2"/>
                                        </p:tgtEl>
                                        <p:attrNameLst>
                                          <p:attrName>ppt_h</p:attrName>
                                        </p:attrNameLst>
                                      </p:cBhvr>
                                      <p:tavLst>
                                        <p:tav tm="0">
                                          <p:val>
                                            <p:fltVal val="0"/>
                                          </p:val>
                                        </p:tav>
                                        <p:tav tm="100000">
                                          <p:val>
                                            <p:strVal val="#ppt_h"/>
                                          </p:val>
                                        </p:tav>
                                      </p:tavLst>
                                    </p:anim>
                                    <p:anim calcmode="lin" valueType="num">
                                      <p:cBhvr>
                                        <p:cTn id="9" dur="5000" fill="hold"/>
                                        <p:tgtEl>
                                          <p:spTgt spid="2"/>
                                        </p:tgtEl>
                                        <p:attrNameLst>
                                          <p:attrName>style.rotation</p:attrName>
                                        </p:attrNameLst>
                                      </p:cBhvr>
                                      <p:tavLst>
                                        <p:tav tm="0">
                                          <p:val>
                                            <p:fltVal val="90"/>
                                          </p:val>
                                        </p:tav>
                                        <p:tav tm="100000">
                                          <p:val>
                                            <p:fltVal val="0"/>
                                          </p:val>
                                        </p:tav>
                                      </p:tavLst>
                                    </p:anim>
                                    <p:animEffect transition="in" filter="fade">
                                      <p:cBhvr>
                                        <p:cTn id="10" dur="5000"/>
                                        <p:tgtEl>
                                          <p:spTgt spid="2"/>
                                        </p:tgtEl>
                                      </p:cBhvr>
                                    </p:animEffect>
                                  </p:childTnLst>
                                </p:cTn>
                              </p:par>
                            </p:childTnLst>
                          </p:cTn>
                        </p:par>
                        <p:par>
                          <p:cTn id="11" fill="hold">
                            <p:stCondLst>
                              <p:cond delay="5000"/>
                            </p:stCondLst>
                            <p:childTnLst>
                              <p:par>
                                <p:cTn id="12" presetID="1" presetClass="mediacall" presetSubtype="0" fill="hold" nodeType="afterEffect">
                                  <p:stCondLst>
                                    <p:cond delay="0"/>
                                  </p:stCondLst>
                                  <p:childTnLst>
                                    <p:cmd type="call" cmd="playFrom(0.0)">
                                      <p:cBhvr>
                                        <p:cTn id="13" dur="420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4"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2857" y="751114"/>
            <a:ext cx="9534983" cy="707886"/>
          </a:xfrm>
          <a:prstGeom prst="rect">
            <a:avLst/>
          </a:prstGeom>
          <a:noFill/>
        </p:spPr>
        <p:txBody>
          <a:bodyPr wrap="none" rtlCol="0">
            <a:spAutoFit/>
          </a:bodyPr>
          <a:lstStyle/>
          <a:p>
            <a:r>
              <a:rPr lang="en-US" sz="4000" dirty="0" smtClean="0">
                <a:solidFill>
                  <a:srgbClr val="FF0000"/>
                </a:solidFill>
              </a:rPr>
              <a:t>Behind the scenes - Design of the Guide:</a:t>
            </a:r>
            <a:endParaRPr lang="en-US" sz="4000" dirty="0">
              <a:solidFill>
                <a:srgbClr val="FF0000"/>
              </a:solidFill>
            </a:endParaRPr>
          </a:p>
        </p:txBody>
      </p:sp>
      <p:sp>
        <p:nvSpPr>
          <p:cNvPr id="3" name="TextBox 2"/>
          <p:cNvSpPr txBox="1"/>
          <p:nvPr/>
        </p:nvSpPr>
        <p:spPr>
          <a:xfrm>
            <a:off x="1143000" y="2286000"/>
            <a:ext cx="10303330" cy="5139869"/>
          </a:xfrm>
          <a:prstGeom prst="rect">
            <a:avLst/>
          </a:prstGeom>
          <a:noFill/>
        </p:spPr>
        <p:txBody>
          <a:bodyPr wrap="square" rtlCol="0">
            <a:spAutoFit/>
          </a:bodyPr>
          <a:lstStyle/>
          <a:p>
            <a:pPr marL="285750" indent="-285750">
              <a:buFont typeface="Arial" charset="0"/>
              <a:buChar char="•"/>
            </a:pPr>
            <a:r>
              <a:rPr lang="en-US" sz="2800" dirty="0" smtClean="0"/>
              <a:t>Teamwork created </a:t>
            </a:r>
            <a:r>
              <a:rPr lang="en-US" sz="2800" smtClean="0"/>
              <a:t>this guide: </a:t>
            </a:r>
            <a:r>
              <a:rPr lang="en-US" sz="2800" dirty="0" smtClean="0"/>
              <a:t>writing</a:t>
            </a:r>
            <a:r>
              <a:rPr lang="en-US" sz="2800" smtClean="0"/>
              <a:t>, editing, and checking resources.  </a:t>
            </a:r>
            <a:r>
              <a:rPr lang="en-US" sz="2800" dirty="0" smtClean="0"/>
              <a:t>Dawn coordinated and created the guide on the site and began inserting tabs, information and links.  Mitzi added more information and links.  Susan also put her spin on the development, with still more resources and checked for errors in the process. </a:t>
            </a:r>
          </a:p>
          <a:p>
            <a:pPr marL="285750" indent="-285750">
              <a:buFont typeface="Arial" charset="0"/>
              <a:buChar char="•"/>
            </a:pPr>
            <a:r>
              <a:rPr lang="en-US" sz="2800" dirty="0" smtClean="0"/>
              <a:t> For this PowerPoint, Susan coordinated the draft, Mitzi gave her input and Dawn tweaked it more to include the narration and some more colors and added more slides to account for a longer presentation.  </a:t>
            </a:r>
          </a:p>
          <a:p>
            <a:pPr marL="285750" indent="-285750">
              <a:buFont typeface="Arial" charset="0"/>
              <a:buChar char="•"/>
            </a:pPr>
            <a:endParaRPr lang="en-US" sz="2400" dirty="0"/>
          </a:p>
          <a:p>
            <a:pPr marL="285750" indent="-285750">
              <a:buFont typeface="Arial" charset="0"/>
              <a:buChar char="•"/>
            </a:pPr>
            <a:endParaRPr lang="en-US" sz="2400" dirty="0" smtClean="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39930" y="5749471"/>
            <a:ext cx="812800" cy="812800"/>
          </a:xfrm>
          <a:prstGeom prst="rect">
            <a:avLst/>
          </a:prstGeom>
        </p:spPr>
      </p:pic>
    </p:spTree>
    <p:extLst>
      <p:ext uri="{BB962C8B-B14F-4D97-AF65-F5344CB8AC3E}">
        <p14:creationId xmlns:p14="http://schemas.microsoft.com/office/powerpoint/2010/main" val="153400675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9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3387" y="1061357"/>
            <a:ext cx="10091056" cy="5262979"/>
          </a:xfrm>
          <a:prstGeom prst="rect">
            <a:avLst/>
          </a:prstGeom>
          <a:noFill/>
        </p:spPr>
        <p:txBody>
          <a:bodyPr wrap="square" rtlCol="0">
            <a:spAutoFit/>
          </a:bodyPr>
          <a:lstStyle/>
          <a:p>
            <a:pPr marL="285750" indent="-285750">
              <a:buFont typeface="Arial" charset="0"/>
              <a:buChar char="•"/>
            </a:pPr>
            <a:r>
              <a:rPr lang="en-US" sz="2800" dirty="0"/>
              <a:t>There are over thirty (30) resource </a:t>
            </a:r>
            <a:r>
              <a:rPr lang="en-US" sz="2800" dirty="0" smtClean="0"/>
              <a:t>items included.</a:t>
            </a:r>
            <a:endParaRPr lang="en-US" sz="2800" dirty="0"/>
          </a:p>
          <a:p>
            <a:pPr marL="285750" indent="-285750">
              <a:buFont typeface="Arial" charset="0"/>
              <a:buChar char="•"/>
            </a:pPr>
            <a:r>
              <a:rPr lang="en-US" sz="2800" dirty="0"/>
              <a:t>A statement about the scope of the project describes the targeted audience as children with the assistance of their parent(s) and or teacher(s</a:t>
            </a:r>
            <a:r>
              <a:rPr lang="en-US" sz="2800" dirty="0" smtClean="0"/>
              <a:t>) on the home page.</a:t>
            </a:r>
          </a:p>
          <a:p>
            <a:pPr marL="285750" indent="-285750">
              <a:buFont typeface="Arial" charset="0"/>
              <a:buChar char="•"/>
            </a:pPr>
            <a:r>
              <a:rPr lang="en-US" sz="2800" dirty="0" smtClean="0"/>
              <a:t>Each tab, also known as library subject headings, allows quick access to the desired area of interest, for example, if a child wants to learn how to create their own video, they would go to the Digital Storytelling Resources tab.</a:t>
            </a:r>
          </a:p>
          <a:p>
            <a:pPr marL="285750" indent="-285750">
              <a:buFont typeface="Arial" charset="0"/>
              <a:buChar char="•"/>
            </a:pPr>
            <a:r>
              <a:rPr lang="en-US" sz="2800" dirty="0" smtClean="0"/>
              <a:t>Careful consideration went into the actual websites and resources used, with child safety in mind/age appropriate.  We only used resources that we were already familiar with due to past or present experiences working with children. </a:t>
            </a:r>
            <a:endParaRPr lang="en-US" sz="28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54443" y="5917936"/>
            <a:ext cx="812800" cy="812800"/>
          </a:xfrm>
          <a:prstGeom prst="rect">
            <a:avLst/>
          </a:prstGeom>
        </p:spPr>
      </p:pic>
    </p:spTree>
    <p:extLst>
      <p:ext uri="{BB962C8B-B14F-4D97-AF65-F5344CB8AC3E}">
        <p14:creationId xmlns:p14="http://schemas.microsoft.com/office/powerpoint/2010/main" val="129904855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8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24643" y="734786"/>
            <a:ext cx="8801100" cy="3108543"/>
          </a:xfrm>
          <a:prstGeom prst="rect">
            <a:avLst/>
          </a:prstGeom>
          <a:noFill/>
        </p:spPr>
        <p:txBody>
          <a:bodyPr wrap="square" rtlCol="0">
            <a:spAutoFit/>
          </a:bodyPr>
          <a:lstStyle/>
          <a:p>
            <a:pPr marL="285750" indent="-285750">
              <a:buFont typeface="Arial" charset="0"/>
              <a:buChar char="•"/>
            </a:pPr>
            <a:r>
              <a:rPr lang="en-US" sz="2800" dirty="0" smtClean="0"/>
              <a:t>We also discussed the importance of providing free materials, as we understand that some families are not able to provide for their child(</a:t>
            </a:r>
            <a:r>
              <a:rPr lang="en-US" sz="2800" dirty="0" err="1" smtClean="0"/>
              <a:t>ren</a:t>
            </a:r>
            <a:r>
              <a:rPr lang="en-US" sz="2800" dirty="0" smtClean="0"/>
              <a:t>) during the non-school year.  </a:t>
            </a:r>
            <a:endParaRPr lang="en-US" sz="2800" dirty="0"/>
          </a:p>
          <a:p>
            <a:pPr marL="285750" indent="-285750">
              <a:buFont typeface="Arial" charset="0"/>
              <a:buChar char="•"/>
            </a:pPr>
            <a:r>
              <a:rPr lang="en-US" sz="2800" dirty="0" smtClean="0"/>
              <a:t>The entire guide has easy access links that with a simple click the user will be immediately transferred to the website of their choice.  </a:t>
            </a:r>
            <a:endParaRPr lang="en-US" sz="28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14743" y="5782129"/>
            <a:ext cx="812800" cy="812800"/>
          </a:xfrm>
          <a:prstGeom prst="rect">
            <a:avLst/>
          </a:prstGeom>
        </p:spPr>
      </p:pic>
    </p:spTree>
    <p:extLst>
      <p:ext uri="{BB962C8B-B14F-4D97-AF65-F5344CB8AC3E}">
        <p14:creationId xmlns:p14="http://schemas.microsoft.com/office/powerpoint/2010/main" val="171433458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0343" y="996043"/>
            <a:ext cx="6825343" cy="707886"/>
          </a:xfrm>
          <a:prstGeom prst="rect">
            <a:avLst/>
          </a:prstGeom>
          <a:noFill/>
        </p:spPr>
        <p:txBody>
          <a:bodyPr wrap="square" rtlCol="0">
            <a:spAutoFit/>
          </a:bodyPr>
          <a:lstStyle/>
          <a:p>
            <a:pPr algn="ctr"/>
            <a:r>
              <a:rPr lang="en-US" sz="4000" smtClean="0">
                <a:solidFill>
                  <a:srgbClr val="FF0000"/>
                </a:solidFill>
              </a:rPr>
              <a:t>Some Learning Lessons: </a:t>
            </a:r>
            <a:endParaRPr lang="en-US" sz="4000">
              <a:solidFill>
                <a:srgbClr val="FF0000"/>
              </a:solidFill>
            </a:endParaRPr>
          </a:p>
        </p:txBody>
      </p:sp>
      <p:sp>
        <p:nvSpPr>
          <p:cNvPr id="3" name="TextBox 2"/>
          <p:cNvSpPr txBox="1"/>
          <p:nvPr/>
        </p:nvSpPr>
        <p:spPr>
          <a:xfrm>
            <a:off x="1845129" y="2383971"/>
            <a:ext cx="8784771" cy="4832092"/>
          </a:xfrm>
          <a:prstGeom prst="rect">
            <a:avLst/>
          </a:prstGeom>
          <a:noFill/>
        </p:spPr>
        <p:txBody>
          <a:bodyPr wrap="square" rtlCol="0">
            <a:spAutoFit/>
          </a:bodyPr>
          <a:lstStyle/>
          <a:p>
            <a:pPr marL="285750" indent="-285750">
              <a:buFont typeface="Arial" charset="0"/>
              <a:buChar char="•"/>
            </a:pPr>
            <a:r>
              <a:rPr lang="en-US" sz="2800" dirty="0" smtClean="0"/>
              <a:t>Developing the project took a lot of communication on each member’s part. A majority of our information was shared via emails, with a few texts here and there.  We sent emails through the USF mail box, as the group discussion session did not work for us.  Times could have been coordinated more effectively, but we all have other priorities and commitments.  Overall, we managed to work around our schedules and provide an awesome LIBGuide. </a:t>
            </a:r>
          </a:p>
          <a:p>
            <a:pPr marL="285750" indent="-285750">
              <a:buFont typeface="Arial" charset="0"/>
              <a:buChar char="•"/>
            </a:pPr>
            <a:endParaRPr lang="en-US" sz="28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27014" y="5733143"/>
            <a:ext cx="812800" cy="812800"/>
          </a:xfrm>
          <a:prstGeom prst="rect">
            <a:avLst/>
          </a:prstGeom>
        </p:spPr>
      </p:pic>
    </p:spTree>
    <p:extLst>
      <p:ext uri="{BB962C8B-B14F-4D97-AF65-F5344CB8AC3E}">
        <p14:creationId xmlns:p14="http://schemas.microsoft.com/office/powerpoint/2010/main" val="3326148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6428" y="1191986"/>
            <a:ext cx="10189029" cy="5693866"/>
          </a:xfrm>
          <a:prstGeom prst="rect">
            <a:avLst/>
          </a:prstGeom>
          <a:noFill/>
        </p:spPr>
        <p:txBody>
          <a:bodyPr wrap="square" rtlCol="0">
            <a:spAutoFit/>
          </a:bodyPr>
          <a:lstStyle/>
          <a:p>
            <a:pPr marL="285750" indent="-285750">
              <a:buFont typeface="Arial" charset="0"/>
              <a:buChar char="•"/>
            </a:pPr>
            <a:r>
              <a:rPr lang="en-US" sz="2800" dirty="0" smtClean="0"/>
              <a:t>Due to the other commitments we also made it work to our advantage and found that reversing roles for the coordinating/providing the beginning stages, and providing the finishing touches worked for us as well.  Again, communication was the key to putting the pieces of the puzzle together. </a:t>
            </a:r>
          </a:p>
          <a:p>
            <a:pPr marL="285750" indent="-285750">
              <a:buFont typeface="Arial" charset="0"/>
              <a:buChar char="•"/>
            </a:pPr>
            <a:r>
              <a:rPr lang="en-US" sz="2800" dirty="0" smtClean="0"/>
              <a:t>We all worked well together.  We did not encounter any negative feedback, in general.  Some of the links provided were no longer working, but tweaking and re-adjusting was not a problem. All ideas were considered, nothing rejected. </a:t>
            </a:r>
          </a:p>
          <a:p>
            <a:pPr marL="285750" indent="-285750">
              <a:buFont typeface="Arial" charset="0"/>
              <a:buChar char="•"/>
            </a:pPr>
            <a:r>
              <a:rPr lang="en-US" sz="2800" dirty="0" smtClean="0"/>
              <a:t>As for the lessons learned from the topic itself, although aimed at children, each of us probably learned some new information about the topic. “I know I did!” </a:t>
            </a:r>
            <a:endParaRPr lang="en-US" sz="28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9672" y="5896428"/>
            <a:ext cx="812800" cy="812800"/>
          </a:xfrm>
          <a:prstGeom prst="rect">
            <a:avLst/>
          </a:prstGeom>
        </p:spPr>
      </p:pic>
    </p:spTree>
    <p:extLst>
      <p:ext uri="{BB962C8B-B14F-4D97-AF65-F5344CB8AC3E}">
        <p14:creationId xmlns:p14="http://schemas.microsoft.com/office/powerpoint/2010/main" val="75884352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2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pattFill prst="pct5">
          <a:fgClr>
            <a:srgbClr val="FFC000"/>
          </a:fgClr>
          <a:bgClr>
            <a:srgbClr val="00B050"/>
          </a:bgClr>
        </a:pattFill>
        <a:effectLst/>
      </p:bgPr>
    </p:bg>
    <p:spTree>
      <p:nvGrpSpPr>
        <p:cNvPr id="1" name=""/>
        <p:cNvGrpSpPr/>
        <p:nvPr/>
      </p:nvGrpSpPr>
      <p:grpSpPr>
        <a:xfrm>
          <a:off x="0" y="0"/>
          <a:ext cx="0" cy="0"/>
          <a:chOff x="0" y="0"/>
          <a:chExt cx="0" cy="0"/>
        </a:xfrm>
      </p:grpSpPr>
      <p:sp>
        <p:nvSpPr>
          <p:cNvPr id="2" name="TextBox 1"/>
          <p:cNvSpPr txBox="1"/>
          <p:nvPr/>
        </p:nvSpPr>
        <p:spPr>
          <a:xfrm>
            <a:off x="2358189" y="1556085"/>
            <a:ext cx="5486400" cy="2554545"/>
          </a:xfrm>
          <a:prstGeom prst="rect">
            <a:avLst/>
          </a:prstGeom>
          <a:noFill/>
        </p:spPr>
        <p:txBody>
          <a:bodyPr wrap="square" rtlCol="0">
            <a:spAutoFit/>
          </a:bodyPr>
          <a:lstStyle/>
          <a:p>
            <a:pPr algn="ctr"/>
            <a:r>
              <a:rPr lang="en-US" sz="8000" dirty="0" smtClean="0">
                <a:latin typeface="Lucida Calligraphy" charset="0"/>
                <a:ea typeface="Lucida Calligraphy" charset="0"/>
                <a:cs typeface="Lucida Calligraphy" charset="0"/>
              </a:rPr>
              <a:t>Thank you</a:t>
            </a:r>
            <a:endParaRPr lang="en-US" sz="8000" dirty="0">
              <a:latin typeface="Lucida Calligraphy" charset="0"/>
              <a:ea typeface="Lucida Calligraphy" charset="0"/>
              <a:cs typeface="Lucida Calligraphy"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58905" y="5862053"/>
            <a:ext cx="812800" cy="812800"/>
          </a:xfrm>
          <a:prstGeom prst="rect">
            <a:avLst/>
          </a:prstGeom>
        </p:spPr>
      </p:pic>
    </p:spTree>
    <p:extLst>
      <p:ext uri="{BB962C8B-B14F-4D97-AF65-F5344CB8AC3E}">
        <p14:creationId xmlns:p14="http://schemas.microsoft.com/office/powerpoint/2010/main" val="1952938145"/>
      </p:ext>
    </p:extLst>
  </p:cSld>
  <p:clrMapOvr>
    <a:masterClrMapping/>
  </p:clrMapOvr>
  <mc:AlternateContent xmlns:mc="http://schemas.openxmlformats.org/markup-compatibility/2006" xmlns:p14="http://schemas.microsoft.com/office/powerpoint/2010/main">
    <mc:Choice Requires="p14">
      <p:transition spd="slow" p14:dur="1200" advClick="0" advTm="0">
        <p:dissolve/>
      </p:transition>
    </mc:Choice>
    <mc:Fallback xmlns="">
      <p:transition spd="slow" advClick="0"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Title: </a:t>
            </a:r>
            <a:endParaRPr lang="en-US" dirty="0"/>
          </a:p>
        </p:txBody>
      </p:sp>
      <p:sp>
        <p:nvSpPr>
          <p:cNvPr id="3" name="Content Placeholder 2"/>
          <p:cNvSpPr>
            <a:spLocks noGrp="1"/>
          </p:cNvSpPr>
          <p:nvPr>
            <p:ph idx="1"/>
          </p:nvPr>
        </p:nvSpPr>
        <p:spPr/>
        <p:txBody>
          <a:bodyPr>
            <a:normAutofit/>
          </a:bodyPr>
          <a:lstStyle/>
          <a:p>
            <a:pPr algn="ctr"/>
            <a:r>
              <a:rPr lang="en-US" sz="5400" dirty="0">
                <a:solidFill>
                  <a:schemeClr val="tx1"/>
                </a:solidFill>
              </a:rPr>
              <a:t>Children’s Summer Reading Fun and Library Activities</a:t>
            </a:r>
            <a:endParaRPr lang="en-US" sz="54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10779" y="5749758"/>
            <a:ext cx="812800" cy="812800"/>
          </a:xfrm>
          <a:prstGeom prst="rect">
            <a:avLst/>
          </a:prstGeom>
        </p:spPr>
      </p:pic>
    </p:spTree>
    <p:extLst>
      <p:ext uri="{BB962C8B-B14F-4D97-AF65-F5344CB8AC3E}">
        <p14:creationId xmlns:p14="http://schemas.microsoft.com/office/powerpoint/2010/main" val="136628285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101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ADFC94D0-FAB7-4A66-92C2-A09B480D274C}"/>
              </a:ext>
            </a:extLst>
          </p:cNvPr>
          <p:cNvSpPr txBox="1"/>
          <p:nvPr/>
        </p:nvSpPr>
        <p:spPr>
          <a:xfrm>
            <a:off x="691375" y="261141"/>
            <a:ext cx="7995424" cy="830997"/>
          </a:xfrm>
          <a:prstGeom prst="rect">
            <a:avLst/>
          </a:prstGeom>
          <a:noFill/>
        </p:spPr>
        <p:txBody>
          <a:bodyPr wrap="square" rtlCol="0">
            <a:spAutoFit/>
          </a:bodyPr>
          <a:lstStyle/>
          <a:p>
            <a:pPr algn="ctr"/>
            <a:r>
              <a:rPr lang="en-US" sz="4800" dirty="0">
                <a:solidFill>
                  <a:srgbClr val="002060"/>
                </a:solidFill>
              </a:rPr>
              <a:t>Introduction:</a:t>
            </a:r>
          </a:p>
        </p:txBody>
      </p:sp>
      <p:sp>
        <p:nvSpPr>
          <p:cNvPr id="3" name="TextBox 2">
            <a:extLst>
              <a:ext uri="{FF2B5EF4-FFF2-40B4-BE49-F238E27FC236}">
                <a16:creationId xmlns="" xmlns:a16="http://schemas.microsoft.com/office/drawing/2014/main" id="{EF7EDE34-0008-43D4-B181-C01712BAABDF}"/>
              </a:ext>
            </a:extLst>
          </p:cNvPr>
          <p:cNvSpPr txBox="1"/>
          <p:nvPr/>
        </p:nvSpPr>
        <p:spPr>
          <a:xfrm>
            <a:off x="814038" y="1426845"/>
            <a:ext cx="8888761" cy="4770537"/>
          </a:xfrm>
          <a:prstGeom prst="rect">
            <a:avLst/>
          </a:prstGeom>
          <a:noFill/>
        </p:spPr>
        <p:txBody>
          <a:bodyPr wrap="square" rtlCol="0">
            <a:spAutoFit/>
          </a:bodyPr>
          <a:lstStyle/>
          <a:p>
            <a:r>
              <a:rPr lang="en-US" sz="2800" b="1" dirty="0">
                <a:solidFill>
                  <a:srgbClr val="FFC000"/>
                </a:solidFill>
              </a:rPr>
              <a:t>Welcome to Summer Reading Fun and Library Activities!</a:t>
            </a:r>
          </a:p>
          <a:p>
            <a:endParaRPr lang="en-US" sz="3200" b="1" dirty="0">
              <a:solidFill>
                <a:srgbClr val="002060"/>
              </a:solidFill>
            </a:endParaRPr>
          </a:p>
          <a:p>
            <a:pPr>
              <a:lnSpc>
                <a:spcPct val="200000"/>
              </a:lnSpc>
            </a:pPr>
            <a:r>
              <a:rPr lang="en-US" sz="2400" b="1" dirty="0">
                <a:solidFill>
                  <a:srgbClr val="002060"/>
                </a:solidFill>
              </a:rPr>
              <a:t>This presentation is to give you an overview of the LIBGuide and it’s contents. It is a brief synopsis of some </a:t>
            </a:r>
            <a:r>
              <a:rPr lang="en-US" sz="2400" b="1" dirty="0" smtClean="0">
                <a:solidFill>
                  <a:srgbClr val="002060"/>
                </a:solidFill>
              </a:rPr>
              <a:t>information </a:t>
            </a:r>
            <a:r>
              <a:rPr lang="en-US" sz="2400" b="1" dirty="0">
                <a:solidFill>
                  <a:srgbClr val="002060"/>
                </a:solidFill>
              </a:rPr>
              <a:t>and reading activities that you might find </a:t>
            </a:r>
            <a:r>
              <a:rPr lang="en-US" sz="2400" b="1" dirty="0" smtClean="0">
                <a:solidFill>
                  <a:srgbClr val="002060"/>
                </a:solidFill>
              </a:rPr>
              <a:t>interesting </a:t>
            </a:r>
            <a:r>
              <a:rPr lang="en-US" sz="2400" b="1" dirty="0">
                <a:solidFill>
                  <a:srgbClr val="002060"/>
                </a:solidFill>
              </a:rPr>
              <a:t>and fun to do this summer.</a:t>
            </a:r>
          </a:p>
          <a:p>
            <a:endParaRPr lang="en-US" sz="2400"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44200" y="5512820"/>
            <a:ext cx="812800" cy="812800"/>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744200" y="5512820"/>
            <a:ext cx="812800" cy="812800"/>
          </a:xfrm>
          <a:prstGeom prst="rect">
            <a:avLst/>
          </a:prstGeom>
        </p:spPr>
      </p:pic>
    </p:spTree>
    <p:extLst>
      <p:ext uri="{BB962C8B-B14F-4D97-AF65-F5344CB8AC3E}">
        <p14:creationId xmlns:p14="http://schemas.microsoft.com/office/powerpoint/2010/main" val="374713123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0" fill="hold"/>
                                        <p:tgtEl>
                                          <p:spTgt spid="2"/>
                                        </p:tgtEl>
                                        <p:attrNameLst>
                                          <p:attrName>ppt_w</p:attrName>
                                        </p:attrNameLst>
                                      </p:cBhvr>
                                      <p:tavLst>
                                        <p:tav tm="0">
                                          <p:val>
                                            <p:fltVal val="0"/>
                                          </p:val>
                                        </p:tav>
                                        <p:tav tm="100000">
                                          <p:val>
                                            <p:strVal val="#ppt_w"/>
                                          </p:val>
                                        </p:tav>
                                      </p:tavLst>
                                    </p:anim>
                                    <p:anim calcmode="lin" valueType="num">
                                      <p:cBhvr>
                                        <p:cTn id="8" dur="50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0"/>
                            </p:stCondLst>
                            <p:childTnLst>
                              <p:par>
                                <p:cTn id="10" presetID="1" presetClass="mediacall" presetSubtype="0" fill="hold" nodeType="afterEffect">
                                  <p:stCondLst>
                                    <p:cond delay="0"/>
                                  </p:stCondLst>
                                  <p:childTnLst>
                                    <p:cmd type="call" cmd="playFrom(0.0)">
                                      <p:cBhvr>
                                        <p:cTn id="11" dur="208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2" fill="hold" display="0">
                  <p:stCondLst>
                    <p:cond delay="indefinite"/>
                  </p:stCondLst>
                  <p:endCondLst>
                    <p:cond evt="onStopAudio" delay="0">
                      <p:tgtEl>
                        <p:sldTgt/>
                      </p:tgtEl>
                    </p:cond>
                  </p:endCondLst>
                </p:cTn>
                <p:tgtEl>
                  <p:spTgt spid="5"/>
                </p:tgtEl>
              </p:cMediaNode>
            </p:audio>
            <p:audio>
              <p:cMediaNode vol="80000" showWhenStopped="0">
                <p:cTn id="13"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1" y="2351782"/>
            <a:ext cx="7924800" cy="3785652"/>
          </a:xfrm>
          <a:prstGeom prst="rect">
            <a:avLst/>
          </a:prstGeom>
        </p:spPr>
        <p:txBody>
          <a:bodyPr wrap="square">
            <a:spAutoFit/>
          </a:bodyPr>
          <a:lstStyle/>
          <a:p>
            <a:pPr>
              <a:lnSpc>
                <a:spcPct val="200000"/>
              </a:lnSpc>
            </a:pPr>
            <a:r>
              <a:rPr lang="en-US" sz="2400" b="1" dirty="0" smtClean="0">
                <a:solidFill>
                  <a:srgbClr val="C00000"/>
                </a:solidFill>
              </a:rPr>
              <a:t>10 </a:t>
            </a:r>
            <a:r>
              <a:rPr lang="en-US" sz="2400" b="1" dirty="0">
                <a:solidFill>
                  <a:srgbClr val="C00000"/>
                </a:solidFill>
              </a:rPr>
              <a:t>tips</a:t>
            </a:r>
            <a:r>
              <a:rPr lang="en-US" sz="2400" b="1" dirty="0">
                <a:solidFill>
                  <a:srgbClr val="002060"/>
                </a:solidFill>
              </a:rPr>
              <a:t> to help you plan for Summer Learning. We however, have done some of the steps for you! </a:t>
            </a:r>
          </a:p>
          <a:p>
            <a:pPr>
              <a:lnSpc>
                <a:spcPct val="200000"/>
              </a:lnSpc>
            </a:pPr>
            <a:endParaRPr lang="en-US" sz="2400" b="1" dirty="0">
              <a:solidFill>
                <a:srgbClr val="002060"/>
              </a:solidFill>
            </a:endParaRPr>
          </a:p>
          <a:p>
            <a:pPr>
              <a:lnSpc>
                <a:spcPct val="200000"/>
              </a:lnSpc>
            </a:pPr>
            <a:r>
              <a:rPr lang="en-US" sz="2400" b="1" dirty="0">
                <a:solidFill>
                  <a:srgbClr val="002060"/>
                </a:solidFill>
              </a:rPr>
              <a:t>You will find loads of information in each tab of the LIBGuide!</a:t>
            </a:r>
          </a:p>
        </p:txBody>
      </p:sp>
      <p:sp>
        <p:nvSpPr>
          <p:cNvPr id="4" name="TextBox 3"/>
          <p:cNvSpPr txBox="1"/>
          <p:nvPr/>
        </p:nvSpPr>
        <p:spPr>
          <a:xfrm>
            <a:off x="1219200" y="1187116"/>
            <a:ext cx="4572360" cy="923330"/>
          </a:xfrm>
          <a:prstGeom prst="rect">
            <a:avLst/>
          </a:prstGeom>
          <a:noFill/>
        </p:spPr>
        <p:txBody>
          <a:bodyPr wrap="square" rtlCol="0">
            <a:spAutoFit/>
          </a:bodyPr>
          <a:lstStyle/>
          <a:p>
            <a:r>
              <a:rPr lang="en-US" sz="5400" b="1" dirty="0">
                <a:solidFill>
                  <a:srgbClr val="FF0000"/>
                </a:solidFill>
              </a:rPr>
              <a:t>Home Tab:</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35369" y="5731034"/>
            <a:ext cx="812800" cy="8128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1601" y="489856"/>
            <a:ext cx="3518655" cy="2082152"/>
          </a:xfrm>
          <a:prstGeom prst="rect">
            <a:avLst/>
          </a:prstGeom>
        </p:spPr>
      </p:pic>
    </p:spTree>
    <p:extLst>
      <p:ext uri="{BB962C8B-B14F-4D97-AF65-F5344CB8AC3E}">
        <p14:creationId xmlns:p14="http://schemas.microsoft.com/office/powerpoint/2010/main" val="78543677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93975DC4-920D-4F47-B659-BD567ECDA98A}"/>
              </a:ext>
            </a:extLst>
          </p:cNvPr>
          <p:cNvSpPr txBox="1"/>
          <p:nvPr/>
        </p:nvSpPr>
        <p:spPr>
          <a:xfrm>
            <a:off x="769207" y="435580"/>
            <a:ext cx="7072604" cy="923330"/>
          </a:xfrm>
          <a:prstGeom prst="rect">
            <a:avLst/>
          </a:prstGeom>
          <a:noFill/>
        </p:spPr>
        <p:txBody>
          <a:bodyPr wrap="square" rtlCol="0">
            <a:spAutoFit/>
          </a:bodyPr>
          <a:lstStyle/>
          <a:p>
            <a:r>
              <a:rPr lang="en-US" sz="5400" dirty="0">
                <a:solidFill>
                  <a:srgbClr val="FF0000"/>
                </a:solidFill>
              </a:rPr>
              <a:t>Summer Reading:</a:t>
            </a:r>
          </a:p>
        </p:txBody>
      </p:sp>
      <p:sp>
        <p:nvSpPr>
          <p:cNvPr id="5" name="TextBox 4">
            <a:extLst>
              <a:ext uri="{FF2B5EF4-FFF2-40B4-BE49-F238E27FC236}">
                <a16:creationId xmlns="" xmlns:a16="http://schemas.microsoft.com/office/drawing/2014/main" id="{8565F033-899A-4177-BAD7-D6747B9C6104}"/>
              </a:ext>
            </a:extLst>
          </p:cNvPr>
          <p:cNvSpPr txBox="1"/>
          <p:nvPr/>
        </p:nvSpPr>
        <p:spPr>
          <a:xfrm>
            <a:off x="769207" y="1672683"/>
            <a:ext cx="7527300" cy="4647426"/>
          </a:xfrm>
          <a:prstGeom prst="rect">
            <a:avLst/>
          </a:prstGeom>
          <a:noFill/>
        </p:spPr>
        <p:txBody>
          <a:bodyPr wrap="square" rtlCol="0">
            <a:spAutoFit/>
          </a:bodyPr>
          <a:lstStyle/>
          <a:p>
            <a:r>
              <a:rPr lang="en-US" sz="2400" b="1" dirty="0">
                <a:solidFill>
                  <a:srgbClr val="002060"/>
                </a:solidFill>
              </a:rPr>
              <a:t>Within this tab you will find activities that you can participate in. All sections have quick links that will take you directly to the specific sites.</a:t>
            </a:r>
          </a:p>
          <a:p>
            <a:endParaRPr lang="en-US" sz="2400" b="1" dirty="0">
              <a:solidFill>
                <a:srgbClr val="002060"/>
              </a:solidFill>
            </a:endParaRPr>
          </a:p>
          <a:p>
            <a:r>
              <a:rPr lang="en-US" sz="3200" b="1" u="sng" dirty="0">
                <a:solidFill>
                  <a:srgbClr val="002060"/>
                </a:solidFill>
              </a:rPr>
              <a:t>Some</a:t>
            </a:r>
            <a:r>
              <a:rPr lang="en-US" sz="3200" b="1" dirty="0">
                <a:solidFill>
                  <a:srgbClr val="002060"/>
                </a:solidFill>
              </a:rPr>
              <a:t> of the sites are:</a:t>
            </a:r>
          </a:p>
          <a:p>
            <a:endParaRPr lang="en-US" sz="2400" b="1" dirty="0">
              <a:solidFill>
                <a:srgbClr val="002060"/>
              </a:solidFill>
            </a:endParaRPr>
          </a:p>
          <a:p>
            <a:pPr marL="342900" indent="-342900">
              <a:buFont typeface="Arial" charset="0"/>
              <a:buChar char="•"/>
            </a:pPr>
            <a:r>
              <a:rPr lang="en-US" sz="2400" b="1" dirty="0">
                <a:solidFill>
                  <a:srgbClr val="0093FA"/>
                </a:solidFill>
              </a:rPr>
              <a:t>Barnes and Noble Books for Kids</a:t>
            </a:r>
          </a:p>
          <a:p>
            <a:pPr marL="342900" indent="-342900">
              <a:buFont typeface="Arial" charset="0"/>
              <a:buChar char="•"/>
            </a:pPr>
            <a:r>
              <a:rPr lang="en-US" sz="2400" b="1" dirty="0">
                <a:solidFill>
                  <a:srgbClr val="B1FB61"/>
                </a:solidFill>
              </a:rPr>
              <a:t>Day by Day Reading</a:t>
            </a:r>
          </a:p>
          <a:p>
            <a:pPr marL="342900" indent="-342900">
              <a:buFont typeface="Arial" charset="0"/>
              <a:buChar char="•"/>
            </a:pPr>
            <a:r>
              <a:rPr lang="en-US" sz="2400" b="1" dirty="0">
                <a:solidFill>
                  <a:srgbClr val="644900"/>
                </a:solidFill>
              </a:rPr>
              <a:t>Books A Million</a:t>
            </a:r>
          </a:p>
          <a:p>
            <a:pPr marL="342900" indent="-342900">
              <a:buFont typeface="Arial" charset="0"/>
              <a:buChar char="•"/>
            </a:pPr>
            <a:r>
              <a:rPr lang="en-US" sz="2400" b="1" dirty="0">
                <a:solidFill>
                  <a:srgbClr val="FFC000"/>
                </a:solidFill>
              </a:rPr>
              <a:t>Scholastic Summer Reading Challenge 2017</a:t>
            </a:r>
          </a:p>
          <a:p>
            <a:pPr marL="342900" indent="-342900">
              <a:buFont typeface="Arial" charset="0"/>
              <a:buChar char="•"/>
            </a:pPr>
            <a:r>
              <a:rPr lang="en-US" sz="2400" b="1" dirty="0" smtClean="0">
                <a:solidFill>
                  <a:srgbClr val="0063FF"/>
                </a:solidFill>
              </a:rPr>
              <a:t>My ON Summer Reading Challenge!</a:t>
            </a:r>
          </a:p>
          <a:p>
            <a:pPr marL="342900" indent="-342900">
              <a:buFont typeface="Arial" charset="0"/>
              <a:buChar char="•"/>
            </a:pPr>
            <a:r>
              <a:rPr lang="en-US" sz="2400" b="1" dirty="0" smtClean="0">
                <a:solidFill>
                  <a:srgbClr val="B91801"/>
                </a:solidFill>
              </a:rPr>
              <a:t>Tumble Books</a:t>
            </a:r>
            <a:endParaRPr lang="en-US" sz="2400" b="1" dirty="0">
              <a:solidFill>
                <a:srgbClr val="B91801"/>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20400" y="5507309"/>
            <a:ext cx="812800" cy="812800"/>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820400" y="5507309"/>
            <a:ext cx="812800" cy="812800"/>
          </a:xfrm>
          <a:prstGeom prst="rect">
            <a:avLst/>
          </a:prstGeom>
        </p:spPr>
      </p:pic>
    </p:spTree>
    <p:extLst>
      <p:ext uri="{BB962C8B-B14F-4D97-AF65-F5344CB8AC3E}">
        <p14:creationId xmlns:p14="http://schemas.microsoft.com/office/powerpoint/2010/main" val="1807254362"/>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5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5000"/>
                                        <p:tgtEl>
                                          <p:spTgt spid="2">
                                            <p:txEl>
                                              <p:pRg st="0" end="0"/>
                                            </p:txEl>
                                          </p:spTgt>
                                        </p:tgtEl>
                                      </p:cBhvr>
                                    </p:animEffect>
                                  </p:childTnLst>
                                </p:cTn>
                              </p:par>
                            </p:childTnLst>
                          </p:cTn>
                        </p:par>
                        <p:par>
                          <p:cTn id="10" fill="hold">
                            <p:stCondLst>
                              <p:cond delay="5000"/>
                            </p:stCondLst>
                            <p:childTnLst>
                              <p:par>
                                <p:cTn id="11" presetID="1" presetClass="mediacall" presetSubtype="0" fill="hold" nodeType="afterEffect">
                                  <p:stCondLst>
                                    <p:cond delay="0"/>
                                  </p:stCondLst>
                                  <p:childTnLst>
                                    <p:cmd type="call" cmd="playFrom(0.0)">
                                      <p:cBhvr>
                                        <p:cTn id="12" dur="311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3" fill="hold" display="0">
                  <p:stCondLst>
                    <p:cond delay="indefinite"/>
                  </p:stCondLst>
                  <p:endCondLst>
                    <p:cond evt="onStopAudio" delay="0">
                      <p:tgtEl>
                        <p:sldTgt/>
                      </p:tgtEl>
                    </p:cond>
                  </p:endCondLst>
                </p:cTn>
                <p:tgtEl>
                  <p:spTgt spid="4"/>
                </p:tgtEl>
              </p:cMediaNode>
            </p:audio>
            <p:audio>
              <p:cMediaNode vol="80000" showWhenStopped="0">
                <p:cTn id="14"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EC8F8104-9964-46BD-A05B-8755FF495B05}"/>
              </a:ext>
            </a:extLst>
          </p:cNvPr>
          <p:cNvSpPr txBox="1"/>
          <p:nvPr/>
        </p:nvSpPr>
        <p:spPr>
          <a:xfrm>
            <a:off x="650412" y="420104"/>
            <a:ext cx="6624734" cy="923330"/>
          </a:xfrm>
          <a:prstGeom prst="rect">
            <a:avLst/>
          </a:prstGeom>
          <a:noFill/>
        </p:spPr>
        <p:txBody>
          <a:bodyPr wrap="square" rtlCol="0">
            <a:spAutoFit/>
          </a:bodyPr>
          <a:lstStyle/>
          <a:p>
            <a:r>
              <a:rPr lang="en-US" sz="5400" dirty="0">
                <a:solidFill>
                  <a:srgbClr val="FF0000"/>
                </a:solidFill>
              </a:rPr>
              <a:t>Free </a:t>
            </a:r>
            <a:r>
              <a:rPr lang="en-US" sz="5400" dirty="0" smtClean="0">
                <a:solidFill>
                  <a:srgbClr val="FF0000"/>
                </a:solidFill>
              </a:rPr>
              <a:t>E-books:</a:t>
            </a:r>
            <a:endParaRPr lang="en-US" sz="5400" dirty="0">
              <a:solidFill>
                <a:srgbClr val="FF0000"/>
              </a:solidFill>
            </a:endParaRPr>
          </a:p>
        </p:txBody>
      </p:sp>
      <p:sp>
        <p:nvSpPr>
          <p:cNvPr id="3" name="TextBox 2">
            <a:extLst>
              <a:ext uri="{FF2B5EF4-FFF2-40B4-BE49-F238E27FC236}">
                <a16:creationId xmlns="" xmlns:a16="http://schemas.microsoft.com/office/drawing/2014/main" id="{5BC5F223-A888-4398-A647-E357860AE9F5}"/>
              </a:ext>
            </a:extLst>
          </p:cNvPr>
          <p:cNvSpPr txBox="1"/>
          <p:nvPr/>
        </p:nvSpPr>
        <p:spPr>
          <a:xfrm>
            <a:off x="650412" y="1859987"/>
            <a:ext cx="7936027" cy="5632311"/>
          </a:xfrm>
          <a:prstGeom prst="rect">
            <a:avLst/>
          </a:prstGeom>
          <a:noFill/>
        </p:spPr>
        <p:txBody>
          <a:bodyPr wrap="square" rtlCol="0">
            <a:spAutoFit/>
          </a:bodyPr>
          <a:lstStyle/>
          <a:p>
            <a:r>
              <a:rPr lang="en-US" sz="2400" b="1" dirty="0">
                <a:solidFill>
                  <a:srgbClr val="002060"/>
                </a:solidFill>
              </a:rPr>
              <a:t>The next tab in our LIBGuide offers several links to e-books. These links will give children thousands of books to choose from. </a:t>
            </a:r>
          </a:p>
          <a:p>
            <a:endParaRPr lang="en-US" sz="2400" b="1" dirty="0">
              <a:solidFill>
                <a:srgbClr val="002060"/>
              </a:solidFill>
            </a:endParaRPr>
          </a:p>
          <a:p>
            <a:r>
              <a:rPr lang="en-US" sz="3200" b="1" dirty="0">
                <a:solidFill>
                  <a:srgbClr val="002060"/>
                </a:solidFill>
              </a:rPr>
              <a:t>Children can browse for e-books at sites such as:</a:t>
            </a:r>
          </a:p>
          <a:p>
            <a:endParaRPr lang="en-US" sz="3200" b="1" dirty="0">
              <a:solidFill>
                <a:srgbClr val="002060"/>
              </a:solidFill>
            </a:endParaRPr>
          </a:p>
          <a:p>
            <a:pPr marL="342900" indent="-342900">
              <a:buFont typeface="Arial" charset="0"/>
              <a:buChar char="•"/>
            </a:pPr>
            <a:r>
              <a:rPr lang="en-US" sz="2400" b="1" dirty="0">
                <a:solidFill>
                  <a:srgbClr val="00B050"/>
                </a:solidFill>
              </a:rPr>
              <a:t>International Children’s Library</a:t>
            </a:r>
          </a:p>
          <a:p>
            <a:pPr marL="342900" indent="-342900">
              <a:buFont typeface="Arial" charset="0"/>
              <a:buChar char="•"/>
            </a:pPr>
            <a:r>
              <a:rPr lang="en-US" sz="2400" b="1" dirty="0">
                <a:solidFill>
                  <a:srgbClr val="00B050"/>
                </a:solidFill>
              </a:rPr>
              <a:t>World Library</a:t>
            </a:r>
          </a:p>
          <a:p>
            <a:pPr marL="342900" indent="-342900">
              <a:buFont typeface="Arial" charset="0"/>
              <a:buChar char="•"/>
            </a:pPr>
            <a:r>
              <a:rPr lang="en-US" sz="2400" b="1" dirty="0">
                <a:solidFill>
                  <a:srgbClr val="00B050"/>
                </a:solidFill>
              </a:rPr>
              <a:t>Tumble Books (this site is so great we just had to mention it again!)</a:t>
            </a:r>
          </a:p>
          <a:p>
            <a:pPr marL="342900" indent="-342900">
              <a:buFont typeface="Arial" charset="0"/>
              <a:buChar char="•"/>
            </a:pPr>
            <a:r>
              <a:rPr lang="en-US" sz="2400" b="1" dirty="0">
                <a:solidFill>
                  <a:srgbClr val="00B050"/>
                </a:solidFill>
              </a:rPr>
              <a:t>Project Gutenberg and Children’s Story Books</a:t>
            </a:r>
          </a:p>
          <a:p>
            <a:endParaRPr lang="en-US" sz="2400" b="1" dirty="0">
              <a:solidFill>
                <a:srgbClr val="002060"/>
              </a:solidFill>
            </a:endParaRPr>
          </a:p>
          <a:p>
            <a:endParaRPr lang="en-US" sz="2400" b="1" dirty="0">
              <a:solidFill>
                <a:srgbClr val="002060"/>
              </a:solidFill>
            </a:endParaRPr>
          </a:p>
        </p:txBody>
      </p:sp>
      <p:sp>
        <p:nvSpPr>
          <p:cNvPr id="4" name="TextBox 3"/>
          <p:cNvSpPr txBox="1"/>
          <p:nvPr/>
        </p:nvSpPr>
        <p:spPr>
          <a:xfrm>
            <a:off x="7620000" y="420104"/>
            <a:ext cx="1371600" cy="646331"/>
          </a:xfrm>
          <a:prstGeom prst="rect">
            <a:avLst/>
          </a:prstGeom>
          <a:solidFill>
            <a:srgbClr val="FFC000"/>
          </a:solidFill>
        </p:spPr>
        <p:txBody>
          <a:bodyPr wrap="square" rtlCol="0">
            <a:spAutoFit/>
          </a:bodyPr>
          <a:lstStyle/>
          <a:p>
            <a:r>
              <a:rPr lang="en-US" dirty="0" smtClean="0"/>
              <a:t>FREE FREE FREE FREE</a:t>
            </a:r>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07031" y="5605379"/>
            <a:ext cx="812800" cy="8128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7007" y="3788227"/>
            <a:ext cx="2608057" cy="1543309"/>
          </a:xfrm>
          <a:prstGeom prst="rect">
            <a:avLst/>
          </a:prstGeom>
        </p:spPr>
      </p:pic>
    </p:spTree>
    <p:extLst>
      <p:ext uri="{BB962C8B-B14F-4D97-AF65-F5344CB8AC3E}">
        <p14:creationId xmlns:p14="http://schemas.microsoft.com/office/powerpoint/2010/main" val="1200661800"/>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0"/>
                                        <p:tgtEl>
                                          <p:spTgt spid="2"/>
                                        </p:tgtEl>
                                      </p:cBhvr>
                                    </p:animEffect>
                                  </p:childTnLst>
                                </p:cTn>
                              </p:par>
                            </p:childTnLst>
                          </p:cTn>
                        </p:par>
                        <p:par>
                          <p:cTn id="8" fill="hold">
                            <p:stCondLst>
                              <p:cond delay="5000"/>
                            </p:stCondLst>
                            <p:childTnLst>
                              <p:par>
                                <p:cTn id="9" presetID="1" presetClass="mediacall" presetSubtype="0" fill="hold" nodeType="afterEffect">
                                  <p:stCondLst>
                                    <p:cond delay="0"/>
                                  </p:stCondLst>
                                  <p:childTnLst>
                                    <p:cmd type="call" cmd="playFrom(0.0)">
                                      <p:cBhvr>
                                        <p:cTn id="10" dur="24404" fill="hold"/>
                                        <p:tgtEl>
                                          <p:spTgt spid="5"/>
                                        </p:tgtEl>
                                      </p:cBhvr>
                                    </p:cmd>
                                  </p:childTnLst>
                                </p:cTn>
                              </p:par>
                              <p:par>
                                <p:cTn id="11" presetID="1" presetClass="entr" presetSubtype="0" fill="hold" nodeType="withEffect">
                                  <p:stCondLst>
                                    <p:cond delay="1400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1550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1700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2200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9"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74086910-9922-47E5-8BB1-432FE2857D4D}"/>
              </a:ext>
            </a:extLst>
          </p:cNvPr>
          <p:cNvSpPr txBox="1"/>
          <p:nvPr/>
        </p:nvSpPr>
        <p:spPr>
          <a:xfrm>
            <a:off x="634482" y="368559"/>
            <a:ext cx="7240555" cy="830997"/>
          </a:xfrm>
          <a:prstGeom prst="rect">
            <a:avLst/>
          </a:prstGeom>
          <a:noFill/>
        </p:spPr>
        <p:txBody>
          <a:bodyPr wrap="square" rtlCol="0">
            <a:spAutoFit/>
          </a:bodyPr>
          <a:lstStyle/>
          <a:p>
            <a:r>
              <a:rPr lang="en-US" sz="4800" dirty="0">
                <a:solidFill>
                  <a:srgbClr val="FF0000"/>
                </a:solidFill>
              </a:rPr>
              <a:t>Fun Activity </a:t>
            </a:r>
            <a:r>
              <a:rPr lang="en-US" sz="4800" dirty="0" smtClean="0">
                <a:solidFill>
                  <a:srgbClr val="FF0000"/>
                </a:solidFill>
              </a:rPr>
              <a:t>Sites:</a:t>
            </a:r>
            <a:endParaRPr lang="en-US" sz="4800" dirty="0">
              <a:solidFill>
                <a:srgbClr val="FF0000"/>
              </a:solidFill>
            </a:endParaRPr>
          </a:p>
        </p:txBody>
      </p:sp>
      <p:sp>
        <p:nvSpPr>
          <p:cNvPr id="3" name="TextBox 2">
            <a:extLst>
              <a:ext uri="{FF2B5EF4-FFF2-40B4-BE49-F238E27FC236}">
                <a16:creationId xmlns="" xmlns:a16="http://schemas.microsoft.com/office/drawing/2014/main" id="{A13D2A26-5CBB-4EC2-A150-29A69695743B}"/>
              </a:ext>
            </a:extLst>
          </p:cNvPr>
          <p:cNvSpPr txBox="1"/>
          <p:nvPr/>
        </p:nvSpPr>
        <p:spPr>
          <a:xfrm>
            <a:off x="634482" y="1409700"/>
            <a:ext cx="7595118" cy="5262979"/>
          </a:xfrm>
          <a:prstGeom prst="rect">
            <a:avLst/>
          </a:prstGeom>
          <a:noFill/>
        </p:spPr>
        <p:txBody>
          <a:bodyPr wrap="square" rtlCol="0">
            <a:spAutoFit/>
          </a:bodyPr>
          <a:lstStyle/>
          <a:p>
            <a:r>
              <a:rPr lang="en-US" sz="2400" b="1" dirty="0">
                <a:solidFill>
                  <a:srgbClr val="002060"/>
                </a:solidFill>
              </a:rPr>
              <a:t>Our next tab or section in the LIBGuide has several sites where you will find fun activities. Boredom should not be in your vocabulary if you visit some of these links!</a:t>
            </a:r>
          </a:p>
          <a:p>
            <a:endParaRPr lang="en-US" sz="2400" b="1" dirty="0">
              <a:solidFill>
                <a:srgbClr val="002060"/>
              </a:solidFill>
            </a:endParaRPr>
          </a:p>
          <a:p>
            <a:r>
              <a:rPr lang="en-US" sz="2400" b="1" dirty="0">
                <a:solidFill>
                  <a:srgbClr val="00B050"/>
                </a:solidFill>
              </a:rPr>
              <a:t>Weavesilk</a:t>
            </a:r>
            <a:r>
              <a:rPr lang="en-US" sz="2400" b="1" dirty="0">
                <a:solidFill>
                  <a:srgbClr val="002060"/>
                </a:solidFill>
              </a:rPr>
              <a:t>-Drawing will have you amazed at what you can draw; and PBS Kids will help you to get Media Smart!</a:t>
            </a:r>
          </a:p>
          <a:p>
            <a:endParaRPr lang="en-US" sz="2400" b="1" dirty="0">
              <a:solidFill>
                <a:srgbClr val="002060"/>
              </a:solidFill>
            </a:endParaRPr>
          </a:p>
          <a:p>
            <a:r>
              <a:rPr lang="en-US" sz="2400" b="1" dirty="0">
                <a:solidFill>
                  <a:srgbClr val="002060"/>
                </a:solidFill>
              </a:rPr>
              <a:t>Embark on a journey that takes you all over the world with </a:t>
            </a:r>
            <a:r>
              <a:rPr lang="en-US" sz="2400" b="1" dirty="0">
                <a:solidFill>
                  <a:srgbClr val="0093FA"/>
                </a:solidFill>
              </a:rPr>
              <a:t>Geo-</a:t>
            </a:r>
            <a:r>
              <a:rPr lang="en-US" sz="2400" b="1" dirty="0" err="1">
                <a:solidFill>
                  <a:srgbClr val="0093FA"/>
                </a:solidFill>
              </a:rPr>
              <a:t>Guessr</a:t>
            </a:r>
            <a:r>
              <a:rPr lang="en-US" sz="2400" b="1" dirty="0">
                <a:solidFill>
                  <a:srgbClr val="0093FA"/>
                </a:solidFill>
              </a:rPr>
              <a:t>. </a:t>
            </a:r>
            <a:r>
              <a:rPr lang="en-US" sz="2400" b="1" dirty="0">
                <a:solidFill>
                  <a:srgbClr val="002060"/>
                </a:solidFill>
              </a:rPr>
              <a:t>This is a game that can be played as a single player or in a challenge mode.</a:t>
            </a:r>
          </a:p>
          <a:p>
            <a:endParaRPr lang="en-US" sz="2400" b="1" dirty="0">
              <a:solidFill>
                <a:srgbClr val="002060"/>
              </a:solidFill>
            </a:endParaRPr>
          </a:p>
          <a:p>
            <a:r>
              <a:rPr lang="en-US" sz="2400" b="1" dirty="0">
                <a:solidFill>
                  <a:srgbClr val="002060"/>
                </a:solidFill>
              </a:rPr>
              <a:t>Check out this tab to find many more fun activities!</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07032" y="5637463"/>
            <a:ext cx="812800" cy="8128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875037" y="2628901"/>
            <a:ext cx="3932562" cy="2327080"/>
          </a:xfrm>
          <a:prstGeom prst="rect">
            <a:avLst/>
          </a:prstGeom>
        </p:spPr>
      </p:pic>
    </p:spTree>
    <p:extLst>
      <p:ext uri="{BB962C8B-B14F-4D97-AF65-F5344CB8AC3E}">
        <p14:creationId xmlns:p14="http://schemas.microsoft.com/office/powerpoint/2010/main" val="93966015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0"/>
                                        <p:tgtEl>
                                          <p:spTgt spid="2"/>
                                        </p:tgtEl>
                                      </p:cBhvr>
                                    </p:animEffect>
                                    <p:anim calcmode="lin" valueType="num">
                                      <p:cBhvr>
                                        <p:cTn id="8" dur="5000" fill="hold"/>
                                        <p:tgtEl>
                                          <p:spTgt spid="2"/>
                                        </p:tgtEl>
                                        <p:attrNameLst>
                                          <p:attrName>ppt_w</p:attrName>
                                        </p:attrNameLst>
                                      </p:cBhvr>
                                      <p:tavLst>
                                        <p:tav tm="0" fmla="#ppt_w*sin(2.5*pi*$)">
                                          <p:val>
                                            <p:fltVal val="0"/>
                                          </p:val>
                                        </p:tav>
                                        <p:tav tm="100000">
                                          <p:val>
                                            <p:fltVal val="1"/>
                                          </p:val>
                                        </p:tav>
                                      </p:tavLst>
                                    </p:anim>
                                    <p:anim calcmode="lin" valueType="num">
                                      <p:cBhvr>
                                        <p:cTn id="9" dur="5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5000"/>
                            </p:stCondLst>
                            <p:childTnLst>
                              <p:par>
                                <p:cTn id="11" presetID="1" presetClass="mediacall" presetSubtype="0" fill="hold" nodeType="afterEffect">
                                  <p:stCondLst>
                                    <p:cond delay="0"/>
                                  </p:stCondLst>
                                  <p:childTnLst>
                                    <p:cmd type="call" cmd="playFrom(0.0)">
                                      <p:cBhvr>
                                        <p:cTn id="12" dur="325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3"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4177EA5-CB19-4784-BAB8-893C57868B70}"/>
              </a:ext>
            </a:extLst>
          </p:cNvPr>
          <p:cNvSpPr txBox="1"/>
          <p:nvPr/>
        </p:nvSpPr>
        <p:spPr>
          <a:xfrm>
            <a:off x="167951" y="615820"/>
            <a:ext cx="9591869" cy="830997"/>
          </a:xfrm>
          <a:prstGeom prst="rect">
            <a:avLst/>
          </a:prstGeom>
          <a:noFill/>
        </p:spPr>
        <p:txBody>
          <a:bodyPr wrap="square" rtlCol="0">
            <a:spAutoFit/>
          </a:bodyPr>
          <a:lstStyle/>
          <a:p>
            <a:r>
              <a:rPr lang="en-US" sz="4800" dirty="0">
                <a:solidFill>
                  <a:srgbClr val="FF0000"/>
                </a:solidFill>
              </a:rPr>
              <a:t>Digital Storytelling </a:t>
            </a:r>
            <a:r>
              <a:rPr lang="en-US" sz="4800" dirty="0" smtClean="0">
                <a:solidFill>
                  <a:srgbClr val="FF0000"/>
                </a:solidFill>
              </a:rPr>
              <a:t>Resources:</a:t>
            </a:r>
            <a:endParaRPr lang="en-US" sz="4800" dirty="0">
              <a:solidFill>
                <a:srgbClr val="FF0000"/>
              </a:solidFill>
            </a:endParaRPr>
          </a:p>
        </p:txBody>
      </p:sp>
      <p:sp>
        <p:nvSpPr>
          <p:cNvPr id="3" name="TextBox 2">
            <a:extLst>
              <a:ext uri="{FF2B5EF4-FFF2-40B4-BE49-F238E27FC236}">
                <a16:creationId xmlns="" xmlns:a16="http://schemas.microsoft.com/office/drawing/2014/main" id="{8973D464-0083-4D9C-83B6-D0459F2F704F}"/>
              </a:ext>
            </a:extLst>
          </p:cNvPr>
          <p:cNvSpPr txBox="1"/>
          <p:nvPr/>
        </p:nvSpPr>
        <p:spPr>
          <a:xfrm>
            <a:off x="266700" y="2000250"/>
            <a:ext cx="8858250" cy="4893647"/>
          </a:xfrm>
          <a:prstGeom prst="rect">
            <a:avLst/>
          </a:prstGeom>
          <a:noFill/>
        </p:spPr>
        <p:txBody>
          <a:bodyPr wrap="square" rtlCol="0">
            <a:spAutoFit/>
          </a:bodyPr>
          <a:lstStyle/>
          <a:p>
            <a:r>
              <a:rPr lang="en-US" sz="2400" b="1" dirty="0">
                <a:solidFill>
                  <a:srgbClr val="00B050"/>
                </a:solidFill>
              </a:rPr>
              <a:t>Attention all writers and illustrators! </a:t>
            </a:r>
            <a:r>
              <a:rPr lang="en-US" sz="2400" b="1" dirty="0">
                <a:solidFill>
                  <a:srgbClr val="002060"/>
                </a:solidFill>
              </a:rPr>
              <a:t>This section has several links to resources on how to create your own videos, books and presentations.</a:t>
            </a:r>
          </a:p>
          <a:p>
            <a:endParaRPr lang="en-US" sz="2400" b="1" dirty="0">
              <a:solidFill>
                <a:srgbClr val="002060"/>
              </a:solidFill>
            </a:endParaRPr>
          </a:p>
          <a:p>
            <a:r>
              <a:rPr lang="en-US" sz="2400" b="1" dirty="0">
                <a:solidFill>
                  <a:srgbClr val="002060"/>
                </a:solidFill>
              </a:rPr>
              <a:t>Check out </a:t>
            </a:r>
            <a:r>
              <a:rPr lang="en-US" sz="2400" b="1" dirty="0">
                <a:solidFill>
                  <a:srgbClr val="FFC000"/>
                </a:solidFill>
              </a:rPr>
              <a:t>Storybird</a:t>
            </a:r>
            <a:r>
              <a:rPr lang="en-US" sz="2400" b="1" dirty="0">
                <a:solidFill>
                  <a:srgbClr val="002060"/>
                </a:solidFill>
              </a:rPr>
              <a:t>, where you can publish your stories, sell your art and connect with fans. This is a great platform for writer’s and artists!</a:t>
            </a:r>
          </a:p>
          <a:p>
            <a:endParaRPr lang="en-US" sz="2400" b="1" dirty="0">
              <a:solidFill>
                <a:srgbClr val="002060"/>
              </a:solidFill>
            </a:endParaRPr>
          </a:p>
          <a:p>
            <a:r>
              <a:rPr lang="en-US" sz="2400" b="1" dirty="0">
                <a:solidFill>
                  <a:srgbClr val="002060"/>
                </a:solidFill>
              </a:rPr>
              <a:t>You will also find </a:t>
            </a:r>
            <a:r>
              <a:rPr lang="en-US" sz="2400" b="1" u="sng" dirty="0">
                <a:solidFill>
                  <a:srgbClr val="002060"/>
                </a:solidFill>
              </a:rPr>
              <a:t>links</a:t>
            </a:r>
            <a:r>
              <a:rPr lang="en-US" sz="2400" b="1" dirty="0">
                <a:solidFill>
                  <a:srgbClr val="002060"/>
                </a:solidFill>
              </a:rPr>
              <a:t> to:</a:t>
            </a:r>
          </a:p>
          <a:p>
            <a:pPr marL="342900" indent="-342900">
              <a:buFont typeface="Arial" charset="0"/>
              <a:buChar char="•"/>
            </a:pPr>
            <a:r>
              <a:rPr lang="en-US" sz="2400" b="1" dirty="0">
                <a:solidFill>
                  <a:srgbClr val="0063FF"/>
                </a:solidFill>
              </a:rPr>
              <a:t>Prezi</a:t>
            </a:r>
          </a:p>
          <a:p>
            <a:pPr marL="342900" indent="-342900">
              <a:buFont typeface="Arial" charset="0"/>
              <a:buChar char="•"/>
            </a:pPr>
            <a:r>
              <a:rPr lang="en-US" sz="2400" b="1" dirty="0">
                <a:solidFill>
                  <a:srgbClr val="0063FF"/>
                </a:solidFill>
              </a:rPr>
              <a:t>Animoto</a:t>
            </a:r>
          </a:p>
          <a:p>
            <a:pPr marL="342900" indent="-342900">
              <a:buFont typeface="Arial" charset="0"/>
              <a:buChar char="•"/>
            </a:pPr>
            <a:r>
              <a:rPr lang="en-US" sz="2400" b="1" dirty="0">
                <a:solidFill>
                  <a:srgbClr val="0063FF"/>
                </a:solidFill>
              </a:rPr>
              <a:t>Bookemon and StoryJumper</a:t>
            </a:r>
          </a:p>
          <a:p>
            <a:endParaRPr lang="en-US" sz="2400" dirty="0">
              <a:solidFill>
                <a:srgbClr val="002060"/>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38063" y="5653505"/>
            <a:ext cx="812800" cy="8128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2259" y="4318648"/>
            <a:ext cx="4146141" cy="2453464"/>
          </a:xfrm>
          <a:prstGeom prst="rect">
            <a:avLst/>
          </a:prstGeom>
        </p:spPr>
      </p:pic>
    </p:spTree>
    <p:extLst>
      <p:ext uri="{BB962C8B-B14F-4D97-AF65-F5344CB8AC3E}">
        <p14:creationId xmlns:p14="http://schemas.microsoft.com/office/powerpoint/2010/main" val="76764283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0" fill="hold"/>
                                        <p:tgtEl>
                                          <p:spTgt spid="2"/>
                                        </p:tgtEl>
                                        <p:attrNameLst>
                                          <p:attrName>ppt_w</p:attrName>
                                        </p:attrNameLst>
                                      </p:cBhvr>
                                      <p:tavLst>
                                        <p:tav tm="0">
                                          <p:val>
                                            <p:fltVal val="0"/>
                                          </p:val>
                                        </p:tav>
                                        <p:tav tm="100000">
                                          <p:val>
                                            <p:strVal val="#ppt_w"/>
                                          </p:val>
                                        </p:tav>
                                      </p:tavLst>
                                    </p:anim>
                                    <p:anim calcmode="lin" valueType="num">
                                      <p:cBhvr>
                                        <p:cTn id="8" dur="5000" fill="hold"/>
                                        <p:tgtEl>
                                          <p:spTgt spid="2"/>
                                        </p:tgtEl>
                                        <p:attrNameLst>
                                          <p:attrName>ppt_h</p:attrName>
                                        </p:attrNameLst>
                                      </p:cBhvr>
                                      <p:tavLst>
                                        <p:tav tm="0">
                                          <p:val>
                                            <p:fltVal val="0"/>
                                          </p:val>
                                        </p:tav>
                                        <p:tav tm="100000">
                                          <p:val>
                                            <p:strVal val="#ppt_h"/>
                                          </p:val>
                                        </p:tav>
                                      </p:tavLst>
                                    </p:anim>
                                    <p:animEffect transition="in" filter="fade">
                                      <p:cBhvr>
                                        <p:cTn id="9" dur="5000"/>
                                        <p:tgtEl>
                                          <p:spTgt spid="2"/>
                                        </p:tgtEl>
                                      </p:cBhvr>
                                    </p:animEffect>
                                  </p:childTnLst>
                                </p:cTn>
                              </p:par>
                            </p:childTnLst>
                          </p:cTn>
                        </p:par>
                        <p:par>
                          <p:cTn id="10" fill="hold">
                            <p:stCondLst>
                              <p:cond delay="5000"/>
                            </p:stCondLst>
                            <p:childTnLst>
                              <p:par>
                                <p:cTn id="11" presetID="1" presetClass="mediacall" presetSubtype="0" fill="hold" nodeType="afterEffect">
                                  <p:stCondLst>
                                    <p:cond delay="0"/>
                                  </p:stCondLst>
                                  <p:childTnLst>
                                    <p:cmd type="call" cmd="playFrom(0.0)">
                                      <p:cBhvr>
                                        <p:cTn id="12" dur="28003" fill="hold"/>
                                        <p:tgtEl>
                                          <p:spTgt spid="4"/>
                                        </p:tgtEl>
                                      </p:cBhvr>
                                    </p:cmd>
                                  </p:childTnLst>
                                </p:cTn>
                              </p:par>
                              <p:par>
                                <p:cTn id="13" presetID="2" presetClass="entr" presetSubtype="4" fill="hold" nodeType="withEffect">
                                  <p:stCondLst>
                                    <p:cond delay="2300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3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3000" fill="hold"/>
                                        <p:tgtEl>
                                          <p:spTgt spid="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2300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3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3000" fill="hold"/>
                                        <p:tgtEl>
                                          <p:spTgt spid="3">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23000"/>
                                  </p:stCondLst>
                                  <p:childTnLst>
                                    <p:set>
                                      <p:cBhvr>
                                        <p:cTn id="22" dur="1" fill="hold">
                                          <p:stCondLst>
                                            <p:cond delay="0"/>
                                          </p:stCondLst>
                                        </p:cTn>
                                        <p:tgtEl>
                                          <p:spTgt spid="3">
                                            <p:txEl>
                                              <p:pRg st="7" end="7"/>
                                            </p:txEl>
                                          </p:spTgt>
                                        </p:tgtEl>
                                        <p:attrNameLst>
                                          <p:attrName>style.visibility</p:attrName>
                                        </p:attrNameLst>
                                      </p:cBhvr>
                                      <p:to>
                                        <p:strVal val="visible"/>
                                      </p:to>
                                    </p:set>
                                    <p:anim calcmode="lin" valueType="num">
                                      <p:cBhvr additive="base">
                                        <p:cTn id="23" dur="3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4" dur="30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5"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AE3AEEBB-8CE2-467E-9C57-E4BDB2363339}"/>
              </a:ext>
            </a:extLst>
          </p:cNvPr>
          <p:cNvSpPr txBox="1"/>
          <p:nvPr/>
        </p:nvSpPr>
        <p:spPr>
          <a:xfrm>
            <a:off x="373224" y="522514"/>
            <a:ext cx="8732676" cy="830997"/>
          </a:xfrm>
          <a:prstGeom prst="rect">
            <a:avLst/>
          </a:prstGeom>
          <a:noFill/>
        </p:spPr>
        <p:txBody>
          <a:bodyPr wrap="square" rtlCol="0">
            <a:spAutoFit/>
          </a:bodyPr>
          <a:lstStyle/>
          <a:p>
            <a:r>
              <a:rPr lang="en-US" sz="4800" dirty="0">
                <a:solidFill>
                  <a:srgbClr val="FF0000"/>
                </a:solidFill>
              </a:rPr>
              <a:t>Interactive Poetry </a:t>
            </a:r>
            <a:r>
              <a:rPr lang="en-US" sz="4800" dirty="0" smtClean="0">
                <a:solidFill>
                  <a:srgbClr val="FF0000"/>
                </a:solidFill>
              </a:rPr>
              <a:t>Resources:</a:t>
            </a:r>
            <a:endParaRPr lang="en-US" sz="4800" dirty="0">
              <a:solidFill>
                <a:srgbClr val="FF0000"/>
              </a:solidFill>
            </a:endParaRPr>
          </a:p>
        </p:txBody>
      </p:sp>
      <p:sp>
        <p:nvSpPr>
          <p:cNvPr id="3" name="TextBox 2">
            <a:extLst>
              <a:ext uri="{FF2B5EF4-FFF2-40B4-BE49-F238E27FC236}">
                <a16:creationId xmlns="" xmlns:a16="http://schemas.microsoft.com/office/drawing/2014/main" id="{D6E44119-D36C-41BE-99A9-72820FFEAC1E}"/>
              </a:ext>
            </a:extLst>
          </p:cNvPr>
          <p:cNvSpPr txBox="1"/>
          <p:nvPr/>
        </p:nvSpPr>
        <p:spPr>
          <a:xfrm>
            <a:off x="533400" y="1943100"/>
            <a:ext cx="8572500" cy="2308324"/>
          </a:xfrm>
          <a:prstGeom prst="rect">
            <a:avLst/>
          </a:prstGeom>
          <a:noFill/>
        </p:spPr>
        <p:txBody>
          <a:bodyPr wrap="square" rtlCol="0">
            <a:spAutoFit/>
          </a:bodyPr>
          <a:lstStyle/>
          <a:p>
            <a:pPr>
              <a:lnSpc>
                <a:spcPct val="200000"/>
              </a:lnSpc>
            </a:pPr>
            <a:r>
              <a:rPr lang="en-US" sz="2400" b="1" dirty="0">
                <a:solidFill>
                  <a:srgbClr val="002060"/>
                </a:solidFill>
              </a:rPr>
              <a:t>This section is all about </a:t>
            </a:r>
            <a:r>
              <a:rPr lang="en-US" sz="2400" b="1" dirty="0">
                <a:solidFill>
                  <a:srgbClr val="00B050"/>
                </a:solidFill>
              </a:rPr>
              <a:t>Poetry</a:t>
            </a:r>
            <a:r>
              <a:rPr lang="en-US" sz="2400" b="1" dirty="0" smtClean="0">
                <a:solidFill>
                  <a:srgbClr val="00B050"/>
                </a:solidFill>
              </a:rPr>
              <a:t>!</a:t>
            </a:r>
            <a:r>
              <a:rPr lang="en-US" sz="2400" b="1" dirty="0" smtClean="0">
                <a:solidFill>
                  <a:srgbClr val="002060"/>
                </a:solidFill>
              </a:rPr>
              <a:t>   </a:t>
            </a:r>
            <a:r>
              <a:rPr lang="en-US" sz="2400" b="1" dirty="0">
                <a:solidFill>
                  <a:srgbClr val="002060"/>
                </a:solidFill>
              </a:rPr>
              <a:t>Here children can learn about different styles of poetry. Become an expert on styles like </a:t>
            </a:r>
            <a:r>
              <a:rPr lang="en-US" sz="2400" b="1" dirty="0">
                <a:solidFill>
                  <a:srgbClr val="7030A0"/>
                </a:solidFill>
              </a:rPr>
              <a:t>Acrostic</a:t>
            </a:r>
            <a:r>
              <a:rPr lang="en-US" sz="2400" b="1" dirty="0">
                <a:solidFill>
                  <a:srgbClr val="002060"/>
                </a:solidFill>
              </a:rPr>
              <a:t>, </a:t>
            </a:r>
            <a:r>
              <a:rPr lang="en-US" sz="2400" b="1" dirty="0">
                <a:solidFill>
                  <a:srgbClr val="FFC000"/>
                </a:solidFill>
              </a:rPr>
              <a:t>Diamante</a:t>
            </a:r>
            <a:r>
              <a:rPr lang="en-US" sz="2400" b="1" dirty="0">
                <a:solidFill>
                  <a:srgbClr val="002060"/>
                </a:solidFill>
              </a:rPr>
              <a:t> and </a:t>
            </a:r>
            <a:r>
              <a:rPr lang="en-US" sz="2400" b="1" dirty="0">
                <a:solidFill>
                  <a:srgbClr val="0070C0"/>
                </a:solidFill>
              </a:rPr>
              <a:t>Theme</a:t>
            </a:r>
            <a:r>
              <a:rPr lang="en-US" sz="2400" b="1" dirty="0">
                <a:solidFill>
                  <a:srgbClr val="002060"/>
                </a:solidFill>
              </a:rPr>
              <a:t> poetry!</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18800" y="5733142"/>
            <a:ext cx="812800" cy="8128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9657" y="4183418"/>
            <a:ext cx="4519810" cy="2674582"/>
          </a:xfrm>
          <a:prstGeom prst="rect">
            <a:avLst/>
          </a:prstGeom>
        </p:spPr>
      </p:pic>
    </p:spTree>
    <p:extLst>
      <p:ext uri="{BB962C8B-B14F-4D97-AF65-F5344CB8AC3E}">
        <p14:creationId xmlns:p14="http://schemas.microsoft.com/office/powerpoint/2010/main" val="200057402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639</TotalTime>
  <Words>1269</Words>
  <Application>Microsoft Macintosh PowerPoint</Application>
  <PresentationFormat>Widescreen</PresentationFormat>
  <Paragraphs>102</Paragraphs>
  <Slides>19</Slides>
  <Notes>0</Notes>
  <HiddenSlides>0</HiddenSlides>
  <MMClips>22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Lucida Calligraphy</vt:lpstr>
      <vt:lpstr>Trebuchet MS</vt:lpstr>
      <vt:lpstr>Wingdings</vt:lpstr>
      <vt:lpstr>Wingdings 3</vt:lpstr>
      <vt:lpstr>Facet</vt:lpstr>
      <vt:lpstr>          LIS 6603 Summer 2017 Dr. Hong Huang  Created By: </vt:lpstr>
      <vt:lpstr>Title: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Children’s Summer Reading Fun and Library Activities</dc:title>
  <dc:creator>Susan Turpyn</dc:creator>
  <cp:lastModifiedBy>Microsoft Office User</cp:lastModifiedBy>
  <cp:revision>54</cp:revision>
  <dcterms:created xsi:type="dcterms:W3CDTF">2017-07-07T03:03:50Z</dcterms:created>
  <dcterms:modified xsi:type="dcterms:W3CDTF">2017-07-09T15:41:06Z</dcterms:modified>
</cp:coreProperties>
</file>